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Lato"/>
      <p:regular r:id="rId48"/>
      <p:bold r:id="rId49"/>
      <p:italic r:id="rId50"/>
      <p:boldItalic r:id="rId51"/>
    </p:embeddedFont>
    <p:embeddedFont>
      <p:font typeface="Averag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Federico Gercenszte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Lato-regular.fntdata"/><Relationship Id="rId47" Type="http://schemas.openxmlformats.org/officeDocument/2006/relationships/font" Target="fonts/Montserrat-boldItalic.fntdata"/><Relationship Id="rId49" Type="http://schemas.openxmlformats.org/officeDocument/2006/relationships/font" Target="fonts/La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Italic.fntdata"/><Relationship Id="rId50" Type="http://schemas.openxmlformats.org/officeDocument/2006/relationships/font" Target="fonts/Lato-italic.fntdata"/><Relationship Id="rId52" Type="http://schemas.openxmlformats.org/officeDocument/2006/relationships/font" Target="fonts/Averag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7-12T04:14:58.288">
    <p:pos x="6000" y="0"/>
    <p:text>ARREGLAR IMAGENES!</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1-07-13T00:36:09.363">
    <p:pos x="6000" y="0"/>
    <p:text>Mejorar imágenes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07-13T00:36:57.272">
    <p:pos x="3004" y="595"/>
    <p:text>mejorar imágenes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1-07-13T03:51:29.833">
    <p:pos x="6000" y="0"/>
    <p:text>Mejorar imágenes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Aclaración: Empezamos las simulaciones con CST Studio (en vez de openEMS) debido a la diferencia en la curva de aprendizaje de los programas.</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0"/>
              </a:spcAft>
              <a:buNone/>
            </a:pPr>
            <a:r>
              <a:rPr i="1" lang="es" sz="1200">
                <a:solidFill>
                  <a:schemeClr val="dk1"/>
                </a:solidFill>
                <a:latin typeface="Verdana"/>
                <a:ea typeface="Verdana"/>
                <a:cs typeface="Verdana"/>
                <a:sym typeface="Verdana"/>
              </a:rPr>
              <a:t>Imagen 1 (Arriba izquierda): Simulación de campo lejano para antena Horn piramidal en CST</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0"/>
              </a:spcAft>
              <a:buNone/>
            </a:pPr>
            <a:r>
              <a:rPr i="1" lang="es" sz="1200">
                <a:solidFill>
                  <a:schemeClr val="dk1"/>
                </a:solidFill>
                <a:latin typeface="Verdana"/>
                <a:ea typeface="Verdana"/>
                <a:cs typeface="Verdana"/>
                <a:sym typeface="Verdana"/>
              </a:rPr>
              <a:t>Imagen 2 (Arriba derecha): Simulación del módulo de directividad de campo lejano en forma polar</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0"/>
              </a:spcAft>
              <a:buNone/>
            </a:pPr>
            <a:r>
              <a:rPr i="1" lang="es" sz="1200">
                <a:solidFill>
                  <a:schemeClr val="dk1"/>
                </a:solidFill>
                <a:latin typeface="Verdana"/>
                <a:ea typeface="Verdana"/>
                <a:cs typeface="Verdana"/>
                <a:sym typeface="Verdana"/>
              </a:rPr>
              <a:t>Imagen 3 (Abajo izquierda): Simulación de relación de onda estacionaria (CST)</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1600"/>
              </a:spcAft>
              <a:buClr>
                <a:schemeClr val="dk1"/>
              </a:buClr>
              <a:buSzPts val="1100"/>
              <a:buFont typeface="Arial"/>
              <a:buNone/>
            </a:pPr>
            <a:r>
              <a:rPr i="1" lang="es" sz="1200">
                <a:solidFill>
                  <a:schemeClr val="dk1"/>
                </a:solidFill>
                <a:latin typeface="Verdana"/>
                <a:ea typeface="Verdana"/>
                <a:cs typeface="Verdana"/>
                <a:sym typeface="Verdana"/>
              </a:rPr>
              <a:t>Imagen 4 (Abajo derecha): Simulación del parámetro S11 (CST)</a:t>
            </a:r>
            <a:endParaRPr i="1" sz="1200">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e493223e16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e493223e16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Imagen 1 (Arriba izquierda): </a:t>
            </a:r>
            <a:r>
              <a:rPr i="1" lang="es" sz="1200">
                <a:solidFill>
                  <a:schemeClr val="dk1"/>
                </a:solidFill>
                <a:latin typeface="Verdana"/>
                <a:ea typeface="Verdana"/>
                <a:cs typeface="Verdana"/>
                <a:sym typeface="Verdana"/>
              </a:rPr>
              <a:t>Diagrama de radiación de antena horn circular (Simulación CST)</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0"/>
              </a:spcAft>
              <a:buNone/>
            </a:pPr>
            <a:r>
              <a:rPr i="1" lang="es" sz="1200">
                <a:solidFill>
                  <a:schemeClr val="dk1"/>
                </a:solidFill>
                <a:latin typeface="Verdana"/>
                <a:ea typeface="Verdana"/>
                <a:cs typeface="Verdana"/>
                <a:sym typeface="Verdana"/>
              </a:rPr>
              <a:t>Imagen 2 (Arriba derecha): Diagrama polar de radiación (Simulación CST)</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0"/>
              </a:spcAft>
              <a:buNone/>
            </a:pPr>
            <a:r>
              <a:rPr i="1" lang="es" sz="1200">
                <a:solidFill>
                  <a:schemeClr val="dk1"/>
                </a:solidFill>
                <a:latin typeface="Verdana"/>
                <a:ea typeface="Verdana"/>
                <a:cs typeface="Verdana"/>
                <a:sym typeface="Verdana"/>
              </a:rPr>
              <a:t>Imagen 3 (Abajo izquierda): </a:t>
            </a:r>
            <a:r>
              <a:rPr i="1" lang="es" sz="1200">
                <a:solidFill>
                  <a:schemeClr val="dk1"/>
                </a:solidFill>
                <a:latin typeface="Verdana"/>
                <a:ea typeface="Verdana"/>
                <a:cs typeface="Verdana"/>
                <a:sym typeface="Verdana"/>
              </a:rPr>
              <a:t>Relación de onda estacionaria (Simulación CST)</a:t>
            </a:r>
            <a:endParaRPr i="1" sz="1200">
              <a:solidFill>
                <a:schemeClr val="dk1"/>
              </a:solidFill>
              <a:latin typeface="Verdana"/>
              <a:ea typeface="Verdana"/>
              <a:cs typeface="Verdana"/>
              <a:sym typeface="Verdana"/>
            </a:endParaRPr>
          </a:p>
          <a:p>
            <a:pPr indent="0" lvl="0" marL="0" rtl="0" algn="l">
              <a:lnSpc>
                <a:spcPct val="115000"/>
              </a:lnSpc>
              <a:spcBef>
                <a:spcPts val="1600"/>
              </a:spcBef>
              <a:spcAft>
                <a:spcPts val="1600"/>
              </a:spcAft>
              <a:buNone/>
            </a:pPr>
            <a:r>
              <a:rPr i="1" lang="es" sz="1200">
                <a:solidFill>
                  <a:schemeClr val="dk1"/>
                </a:solidFill>
                <a:latin typeface="Verdana"/>
                <a:ea typeface="Verdana"/>
                <a:cs typeface="Verdana"/>
                <a:sym typeface="Verdana"/>
              </a:rPr>
              <a:t>Imagen 4 (Abajo derecha): </a:t>
            </a:r>
            <a:r>
              <a:rPr i="1" lang="es" sz="1200">
                <a:solidFill>
                  <a:schemeClr val="dk1"/>
                </a:solidFill>
                <a:latin typeface="Verdana"/>
                <a:ea typeface="Verdana"/>
                <a:cs typeface="Verdana"/>
                <a:sym typeface="Verdana"/>
              </a:rPr>
              <a:t>Parámetro S11 (Simulación CST)</a:t>
            </a:r>
            <a:endParaRPr i="1" sz="1200">
              <a:solidFill>
                <a:schemeClr val="dk1"/>
              </a:solidFill>
              <a:latin typeface="Verdana"/>
              <a:ea typeface="Verdana"/>
              <a:cs typeface="Verdana"/>
              <a:sym typeface="Verdan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e493223e16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e493223e16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Apuntar a una antena tipo B fue el primer acercamiento pensando en transmitir el modo 1,0 para lograr mejor adaptación y ganancia</a:t>
            </a:r>
            <a:endParaRPr i="1" sz="1200">
              <a:solidFill>
                <a:schemeClr val="dk1"/>
              </a:solidFill>
              <a:latin typeface="Verdana"/>
              <a:ea typeface="Verdana"/>
              <a:cs typeface="Verdana"/>
              <a:sym typeface="Verdan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e493223e16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e493223e16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El objetivo de estas simulaciones fue inferir la variación de los parámetros “c” y “d” con respecto a las características de la antena. La motivación de esta búsqueda fue basada en el razonamiento lógico de traspolar el funcionamiento de una guía de onda rectangular con la interfaz antena-aire de una antena rectangular.</a:t>
            </a:r>
            <a:endParaRPr i="1" sz="120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e493223e16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e493223e1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493223e16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493223e16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493223e16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493223e1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e493223e16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e493223e16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e493223e16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e493223e16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493223e16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493223e16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e493223e16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e493223e16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Conclusión de la parametrización en la interfaz antena-aire en horn rectangular:</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Lo que esperábamos ver es que el cambio en la dimensión de salida de la antena perpendicular al campo eléctrico de la onda no debería afectar los parámetros de la antena (debido a que estamos propagando en el plano10), y que al aumentar la otra dimensión del plano de salida todos los parámetros de la antena deberían mejorar (Por mejorar la interfaz aire-antena debido a que al tener un plano tendiendo a infinito estaríamos acercándonos a una Zo = Zoaire </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Se puede ver en los gráficos obtenidos que lo pensado está lejos de las simulaciones y esto se debe a que no habíamos contemplado la importancia del ángulo de la pendiente de los planos de la antena y la influencia del largo l de la misma.</a:t>
            </a:r>
            <a:endParaRPr i="1" sz="1200">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4b941d5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4b941d5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A partir de las simulaciones de la antena piramidal llegamos a la conclusión de que no iba a alcanzar esa topología para lograr los requerimientos técnicos acudimos a cambiar la forma del perfil de la antena, para ello nos basamos en lo investigado (Ver paper) y diseñamos una antena con un adaptador que empieza como si fuera una horn piramidal y luego el perfil se hace exponencial. De esa forma se puede conseguir una antena más pequeña que cumpla los requerimientos esperados.</a:t>
            </a:r>
            <a:endParaRPr i="1" sz="1200">
              <a:solidFill>
                <a:schemeClr val="dk1"/>
              </a:solidFill>
              <a:latin typeface="Verdana"/>
              <a:ea typeface="Verdana"/>
              <a:cs typeface="Verdana"/>
              <a:sym typeface="Verdan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4e05040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4e05040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A partir de las simulaciones de la antena piramidal llegamos a la conclusión de que no iba a alcanzar esa topología para lograr los requerimientos técnicos acudimos a cambiar la forma del perfil de la antena, para ello nos basamos en lo investigado (Ver paper) y diseñamos una antena con un adaptador que empieza como si fuera una horn piramidal y luego el perfil se hace exponencial. De esa forma se puede conseguir una antena más pequeña que cumpla los requerimientos esperados.</a:t>
            </a:r>
            <a:endParaRPr i="1" sz="1200">
              <a:solidFill>
                <a:schemeClr val="dk1"/>
              </a:solidFill>
              <a:latin typeface="Verdana"/>
              <a:ea typeface="Verdana"/>
              <a:cs typeface="Verdana"/>
              <a:sym typeface="Verdan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4b941d5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4b941d5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2e34c67e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2e34c67e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444cffff1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444cffff1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e4b941d5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e4b941d5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e4b941d57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e4b941d57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Basado en el adaptador de ejemplo de la web de openEMS, cambiando frecuencia de trabajo</a:t>
            </a:r>
            <a:endParaRPr i="1" sz="1200">
              <a:solidFill>
                <a:schemeClr val="dk1"/>
              </a:solidFill>
              <a:latin typeface="Verdana"/>
              <a:ea typeface="Verdana"/>
              <a:cs typeface="Verdana"/>
              <a:sym typeface="Verdan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444cfff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444cfff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chemeClr val="dk1"/>
                </a:solidFill>
                <a:latin typeface="Verdana"/>
                <a:ea typeface="Verdana"/>
                <a:cs typeface="Verdana"/>
                <a:sym typeface="Verdana"/>
              </a:rPr>
              <a:t>Basado en el adaptador de ejemplo de la web de openEMS, cambiando frecuencia de trabajo</a:t>
            </a:r>
            <a:endParaRPr i="1" sz="1200">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e4b941d57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e4b941d57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i="1" sz="1200">
              <a:solidFill>
                <a:schemeClr val="dk1"/>
              </a:solidFill>
              <a:latin typeface="Verdana"/>
              <a:ea typeface="Verdana"/>
              <a:cs typeface="Verdana"/>
              <a:sym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f87997393_0_1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f87997393_0_1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Aclarar que es un proceso iterativo, que de ser necesario se introducirá el perfil corrugado para llegar a las especificaciones técnicas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e4b941d57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e4b941d57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Conclusión de la parametrización en la interfaz antena-aire en horn rectangular:</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Lo que esperábamos ver es que el cambio en la dimensión de salida de la antena perpendicular al campo eléctrico de la onda no debería afectar los parámetros de la antena (debido a que estamos propagando en el plano10), y que al aumentar la otra dimensión del plano de salida todos los parámetros de la antena deberían mejorar (Por mejorar la interfaz aire-antena debido a que al tener un plano tendiendo a infinito estaríamos acercándonos a una Zo = Zoaire </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t/>
            </a:r>
            <a:endParaRPr i="1" sz="1200">
              <a:solidFill>
                <a:srgbClr val="1B212C"/>
              </a:solidFill>
              <a:latin typeface="Verdana"/>
              <a:ea typeface="Verdana"/>
              <a:cs typeface="Verdana"/>
              <a:sym typeface="Verdana"/>
            </a:endParaRPr>
          </a:p>
          <a:p>
            <a:pPr indent="0" lvl="0" marL="0" rtl="0" algn="l">
              <a:lnSpc>
                <a:spcPct val="115000"/>
              </a:lnSpc>
              <a:spcBef>
                <a:spcPts val="0"/>
              </a:spcBef>
              <a:spcAft>
                <a:spcPts val="0"/>
              </a:spcAft>
              <a:buNone/>
            </a:pPr>
            <a:r>
              <a:rPr i="1" lang="es" sz="1200">
                <a:solidFill>
                  <a:srgbClr val="1B212C"/>
                </a:solidFill>
                <a:latin typeface="Verdana"/>
                <a:ea typeface="Verdana"/>
                <a:cs typeface="Verdana"/>
                <a:sym typeface="Verdana"/>
              </a:rPr>
              <a:t>Se puede ver en los gráficos obtenidos que lo pensado está lejos de las simulaciones y esto se debe a que no habíamos contemplado la importancia del ángulo de la pendiente de los planos de la antena y la influencia del largo l de la misma.</a:t>
            </a:r>
            <a:endParaRPr i="1" sz="1200">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f2acc6e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2f2acc6e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43b3ca0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43b3ca0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Se descartaron otros tipos de antenas por su banda de trabajo, recordar la antena espiralada que tenía un Q muy alto pero no para trabajar en banda X</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e493223e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e493223e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s" sz="1500">
                <a:solidFill>
                  <a:schemeClr val="dk1"/>
                </a:solidFill>
                <a:latin typeface="Verdana"/>
                <a:ea typeface="Verdana"/>
                <a:cs typeface="Verdana"/>
                <a:sym typeface="Verdana"/>
              </a:rPr>
              <a:t>Los parámetros constructivos de estas antenas son por un lado a y b que representan las medidas de la guía de onda que adapta la bocina, los parámetros A y B que representan las dimensiones de la boca de salida que hace de interfaz con el medio (aire) y el ángulo 𝝫 (O la longitud L) que representan la pendiente de unión entre la guía de onda y la terminación de la antena</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e493223e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e493223e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e493223e1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e493223e1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5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png"/><Relationship Id="rId7"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5.png"/><Relationship Id="rId6"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comments" Target="../comments/comment2.xml"/><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4.png"/><Relationship Id="rId7"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comments" Target="../comments/comment3.xml"/><Relationship Id="rId4" Type="http://schemas.openxmlformats.org/officeDocument/2006/relationships/image" Target="../media/image19.png"/><Relationship Id="rId5" Type="http://schemas.openxmlformats.org/officeDocument/2006/relationships/image" Target="../media/image23.png"/><Relationship Id="rId6"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33.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4.png"/><Relationship Id="rId5"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43.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comments" Target="../comments/comment4.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Diseño, simulación y construcción de antena banda X</a:t>
            </a:r>
            <a:endParaRPr/>
          </a:p>
        </p:txBody>
      </p:sp>
      <p:sp>
        <p:nvSpPr>
          <p:cNvPr id="229" name="Google Shape;229;p17"/>
          <p:cNvSpPr txBox="1"/>
          <p:nvPr>
            <p:ph idx="1" type="subTitle"/>
          </p:nvPr>
        </p:nvSpPr>
        <p:spPr>
          <a:xfrm>
            <a:off x="5083950" y="3564625"/>
            <a:ext cx="3989400" cy="1578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a:t>Grupo 2:</a:t>
            </a:r>
            <a:endParaRPr/>
          </a:p>
          <a:p>
            <a:pPr indent="-311150" lvl="0" marL="457200" rtl="0" algn="l">
              <a:lnSpc>
                <a:spcPct val="115000"/>
              </a:lnSpc>
              <a:spcBef>
                <a:spcPts val="1600"/>
              </a:spcBef>
              <a:spcAft>
                <a:spcPts val="0"/>
              </a:spcAft>
              <a:buSzPts val="1300"/>
              <a:buChar char="➢"/>
            </a:pPr>
            <a:r>
              <a:rPr lang="es"/>
              <a:t>Tiago Monteiro</a:t>
            </a:r>
            <a:endParaRPr/>
          </a:p>
          <a:p>
            <a:pPr indent="-311150" lvl="0" marL="457200" rtl="0" algn="l">
              <a:lnSpc>
                <a:spcPct val="115000"/>
              </a:lnSpc>
              <a:spcBef>
                <a:spcPts val="0"/>
              </a:spcBef>
              <a:spcAft>
                <a:spcPts val="0"/>
              </a:spcAft>
              <a:buSzPts val="1300"/>
              <a:buChar char="➢"/>
            </a:pPr>
            <a:r>
              <a:rPr lang="es"/>
              <a:t>Federico Tucci</a:t>
            </a:r>
            <a:endParaRPr/>
          </a:p>
          <a:p>
            <a:pPr indent="-311150" lvl="0" marL="457200" rtl="0" algn="l">
              <a:lnSpc>
                <a:spcPct val="115000"/>
              </a:lnSpc>
              <a:spcBef>
                <a:spcPts val="0"/>
              </a:spcBef>
              <a:spcAft>
                <a:spcPts val="0"/>
              </a:spcAft>
              <a:buSzPts val="1300"/>
              <a:buChar char="➢"/>
            </a:pPr>
            <a:r>
              <a:rPr lang="es"/>
              <a:t>Federico Gercensztein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Antena Horn piramidal (CST Studio)</a:t>
            </a:r>
            <a:endParaRPr/>
          </a:p>
        </p:txBody>
      </p:sp>
      <p:pic>
        <p:nvPicPr>
          <p:cNvPr id="292" name="Google Shape;292;p26"/>
          <p:cNvPicPr preferRelativeResize="0"/>
          <p:nvPr/>
        </p:nvPicPr>
        <p:blipFill>
          <a:blip r:embed="rId4">
            <a:alphaModFix/>
          </a:blip>
          <a:stretch>
            <a:fillRect/>
          </a:stretch>
        </p:blipFill>
        <p:spPr>
          <a:xfrm>
            <a:off x="201300" y="3439300"/>
            <a:ext cx="4123061" cy="1292300"/>
          </a:xfrm>
          <a:prstGeom prst="rect">
            <a:avLst/>
          </a:prstGeom>
          <a:noFill/>
          <a:ln>
            <a:noFill/>
          </a:ln>
        </p:spPr>
      </p:pic>
      <p:pic>
        <p:nvPicPr>
          <p:cNvPr id="293" name="Google Shape;293;p26"/>
          <p:cNvPicPr preferRelativeResize="0"/>
          <p:nvPr/>
        </p:nvPicPr>
        <p:blipFill>
          <a:blip r:embed="rId5">
            <a:alphaModFix/>
          </a:blip>
          <a:stretch>
            <a:fillRect/>
          </a:stretch>
        </p:blipFill>
        <p:spPr>
          <a:xfrm>
            <a:off x="5054800" y="1454246"/>
            <a:ext cx="2957850" cy="1838667"/>
          </a:xfrm>
          <a:prstGeom prst="rect">
            <a:avLst/>
          </a:prstGeom>
          <a:noFill/>
          <a:ln>
            <a:noFill/>
          </a:ln>
        </p:spPr>
      </p:pic>
      <p:pic>
        <p:nvPicPr>
          <p:cNvPr id="294" name="Google Shape;294;p26"/>
          <p:cNvPicPr preferRelativeResize="0"/>
          <p:nvPr/>
        </p:nvPicPr>
        <p:blipFill>
          <a:blip r:embed="rId6">
            <a:alphaModFix/>
          </a:blip>
          <a:stretch>
            <a:fillRect/>
          </a:stretch>
        </p:blipFill>
        <p:spPr>
          <a:xfrm>
            <a:off x="1107675" y="1445213"/>
            <a:ext cx="2957843" cy="1856725"/>
          </a:xfrm>
          <a:prstGeom prst="rect">
            <a:avLst/>
          </a:prstGeom>
          <a:noFill/>
          <a:ln>
            <a:noFill/>
          </a:ln>
        </p:spPr>
      </p:pic>
      <p:pic>
        <p:nvPicPr>
          <p:cNvPr id="295" name="Google Shape;295;p26"/>
          <p:cNvPicPr preferRelativeResize="0"/>
          <p:nvPr/>
        </p:nvPicPr>
        <p:blipFill>
          <a:blip r:embed="rId7">
            <a:alphaModFix/>
          </a:blip>
          <a:stretch>
            <a:fillRect/>
          </a:stretch>
        </p:blipFill>
        <p:spPr>
          <a:xfrm>
            <a:off x="4819350" y="3439325"/>
            <a:ext cx="3368198" cy="1292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Antena Horn cilíndrica (CST Studio)</a:t>
            </a:r>
            <a:endParaRPr/>
          </a:p>
        </p:txBody>
      </p:sp>
      <p:pic>
        <p:nvPicPr>
          <p:cNvPr id="301" name="Google Shape;301;p27"/>
          <p:cNvPicPr preferRelativeResize="0"/>
          <p:nvPr/>
        </p:nvPicPr>
        <p:blipFill>
          <a:blip r:embed="rId3">
            <a:alphaModFix/>
          </a:blip>
          <a:stretch>
            <a:fillRect/>
          </a:stretch>
        </p:blipFill>
        <p:spPr>
          <a:xfrm>
            <a:off x="1297500" y="1460250"/>
            <a:ext cx="3097084" cy="1607700"/>
          </a:xfrm>
          <a:prstGeom prst="rect">
            <a:avLst/>
          </a:prstGeom>
          <a:noFill/>
          <a:ln>
            <a:noFill/>
          </a:ln>
        </p:spPr>
      </p:pic>
      <p:pic>
        <p:nvPicPr>
          <p:cNvPr id="302" name="Google Shape;302;p27"/>
          <p:cNvPicPr preferRelativeResize="0"/>
          <p:nvPr/>
        </p:nvPicPr>
        <p:blipFill>
          <a:blip r:embed="rId4">
            <a:alphaModFix/>
          </a:blip>
          <a:stretch>
            <a:fillRect/>
          </a:stretch>
        </p:blipFill>
        <p:spPr>
          <a:xfrm>
            <a:off x="5250984" y="1428038"/>
            <a:ext cx="2379332" cy="1672125"/>
          </a:xfrm>
          <a:prstGeom prst="rect">
            <a:avLst/>
          </a:prstGeom>
          <a:noFill/>
          <a:ln>
            <a:noFill/>
          </a:ln>
        </p:spPr>
      </p:pic>
      <p:pic>
        <p:nvPicPr>
          <p:cNvPr id="303" name="Google Shape;303;p27"/>
          <p:cNvPicPr preferRelativeResize="0"/>
          <p:nvPr/>
        </p:nvPicPr>
        <p:blipFill>
          <a:blip r:embed="rId5">
            <a:alphaModFix/>
          </a:blip>
          <a:stretch>
            <a:fillRect/>
          </a:stretch>
        </p:blipFill>
        <p:spPr>
          <a:xfrm>
            <a:off x="402700" y="3286697"/>
            <a:ext cx="4234801" cy="1301392"/>
          </a:xfrm>
          <a:prstGeom prst="rect">
            <a:avLst/>
          </a:prstGeom>
          <a:noFill/>
          <a:ln>
            <a:noFill/>
          </a:ln>
        </p:spPr>
      </p:pic>
      <p:pic>
        <p:nvPicPr>
          <p:cNvPr id="304" name="Google Shape;304;p27"/>
          <p:cNvPicPr preferRelativeResize="0"/>
          <p:nvPr/>
        </p:nvPicPr>
        <p:blipFill>
          <a:blip r:embed="rId6">
            <a:alphaModFix/>
          </a:blip>
          <a:stretch>
            <a:fillRect/>
          </a:stretch>
        </p:blipFill>
        <p:spPr>
          <a:xfrm>
            <a:off x="4694350" y="3290225"/>
            <a:ext cx="4234801" cy="12943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8"/>
          <p:cNvSpPr txBox="1"/>
          <p:nvPr>
            <p:ph idx="2" type="title"/>
          </p:nvPr>
        </p:nvSpPr>
        <p:spPr>
          <a:xfrm>
            <a:off x="1268750" y="373279"/>
            <a:ext cx="3005700" cy="66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900"/>
              <a:t>Simulaciones - Barrido parámetros horn piramidal</a:t>
            </a:r>
            <a:endParaRPr sz="1900"/>
          </a:p>
        </p:txBody>
      </p:sp>
      <p:sp>
        <p:nvSpPr>
          <p:cNvPr id="310" name="Google Shape;310;p28"/>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pic>
        <p:nvPicPr>
          <p:cNvPr id="311" name="Google Shape;311;p28"/>
          <p:cNvPicPr preferRelativeResize="0"/>
          <p:nvPr/>
        </p:nvPicPr>
        <p:blipFill>
          <a:blip r:embed="rId3">
            <a:alphaModFix/>
          </a:blip>
          <a:stretch>
            <a:fillRect/>
          </a:stretch>
        </p:blipFill>
        <p:spPr>
          <a:xfrm>
            <a:off x="5722675" y="627801"/>
            <a:ext cx="2042625" cy="4534624"/>
          </a:xfrm>
          <a:prstGeom prst="rect">
            <a:avLst/>
          </a:prstGeom>
          <a:noFill/>
          <a:ln>
            <a:noFill/>
          </a:ln>
        </p:spPr>
      </p:pic>
      <p:sp>
        <p:nvSpPr>
          <p:cNvPr id="312" name="Google Shape;312;p28"/>
          <p:cNvSpPr txBox="1"/>
          <p:nvPr>
            <p:ph type="title"/>
          </p:nvPr>
        </p:nvSpPr>
        <p:spPr>
          <a:xfrm>
            <a:off x="361075" y="1566050"/>
            <a:ext cx="3676200" cy="31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a:t>
            </a:r>
            <a:endParaRPr/>
          </a:p>
          <a:p>
            <a:pPr indent="0" lvl="0" marL="0" rtl="0" algn="l">
              <a:spcBef>
                <a:spcPts val="0"/>
              </a:spcBef>
              <a:spcAft>
                <a:spcPts val="0"/>
              </a:spcAft>
              <a:buNone/>
            </a:pPr>
            <a:r>
              <a:t/>
            </a:r>
            <a:endParaRPr/>
          </a:p>
          <a:p>
            <a:pPr indent="-342900" lvl="0" marL="457200" rtl="0" algn="l">
              <a:spcBef>
                <a:spcPts val="0"/>
              </a:spcBef>
              <a:spcAft>
                <a:spcPts val="0"/>
              </a:spcAft>
              <a:buSzPts val="1800"/>
              <a:buChar char="●"/>
            </a:pPr>
            <a:r>
              <a:rPr lang="es"/>
              <a:t>Propagar el modo TE 1,0 y no el resto</a:t>
            </a:r>
            <a:endParaRPr/>
          </a:p>
          <a:p>
            <a:pPr indent="-342900" lvl="0" marL="457200" rtl="0" algn="l">
              <a:spcBef>
                <a:spcPts val="0"/>
              </a:spcBef>
              <a:spcAft>
                <a:spcPts val="0"/>
              </a:spcAft>
              <a:buSzPts val="1800"/>
              <a:buChar char="●"/>
            </a:pPr>
            <a:r>
              <a:rPr lang="es"/>
              <a:t>Lograr una impedancia Zo de antena de tal forma que adapte lo mejor posible la guía de onda al aire (370 Ohms)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Barrido paramétrico Horn piramidal (CST Studio)</a:t>
            </a:r>
            <a:endParaRPr/>
          </a:p>
        </p:txBody>
      </p:sp>
      <p:pic>
        <p:nvPicPr>
          <p:cNvPr id="318" name="Google Shape;318;p29"/>
          <p:cNvPicPr preferRelativeResize="0"/>
          <p:nvPr/>
        </p:nvPicPr>
        <p:blipFill>
          <a:blip r:embed="rId3">
            <a:alphaModFix/>
          </a:blip>
          <a:stretch>
            <a:fillRect/>
          </a:stretch>
        </p:blipFill>
        <p:spPr>
          <a:xfrm>
            <a:off x="2968425" y="2442625"/>
            <a:ext cx="2997671" cy="2339900"/>
          </a:xfrm>
          <a:prstGeom prst="rect">
            <a:avLst/>
          </a:prstGeom>
          <a:noFill/>
          <a:ln>
            <a:noFill/>
          </a:ln>
        </p:spPr>
      </p:pic>
      <p:sp>
        <p:nvSpPr>
          <p:cNvPr id="319" name="Google Shape;319;p29"/>
          <p:cNvSpPr txBox="1"/>
          <p:nvPr>
            <p:ph idx="1" type="body"/>
          </p:nvPr>
        </p:nvSpPr>
        <p:spPr>
          <a:xfrm>
            <a:off x="287350" y="1436725"/>
            <a:ext cx="8620500" cy="100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latin typeface="Verdana"/>
                <a:ea typeface="Verdana"/>
                <a:cs typeface="Verdana"/>
                <a:sym typeface="Verdana"/>
              </a:rPr>
              <a:t>Antena comercial </a:t>
            </a:r>
            <a:r>
              <a:rPr lang="es" sz="1500">
                <a:latin typeface="Verdana"/>
                <a:ea typeface="Verdana"/>
                <a:cs typeface="Verdana"/>
                <a:sym typeface="Verdana"/>
              </a:rPr>
              <a:t>piramidal</a:t>
            </a:r>
            <a:r>
              <a:rPr lang="es" sz="1500">
                <a:latin typeface="Verdana"/>
                <a:ea typeface="Verdana"/>
                <a:cs typeface="Verdana"/>
                <a:sym typeface="Verdana"/>
              </a:rPr>
              <a:t>:</a:t>
            </a:r>
            <a:endParaRPr sz="1500">
              <a:latin typeface="Verdana"/>
              <a:ea typeface="Verdana"/>
              <a:cs typeface="Verdana"/>
              <a:sym typeface="Verdana"/>
            </a:endParaRPr>
          </a:p>
          <a:p>
            <a:pPr indent="0" lvl="0" marL="0" rtl="0" algn="l">
              <a:spcBef>
                <a:spcPts val="1600"/>
              </a:spcBef>
              <a:spcAft>
                <a:spcPts val="0"/>
              </a:spcAft>
              <a:buNone/>
            </a:pPr>
            <a:r>
              <a:rPr lang="es" sz="1500">
                <a:latin typeface="Verdana"/>
                <a:ea typeface="Verdana"/>
                <a:cs typeface="Verdana"/>
                <a:sym typeface="Verdana"/>
              </a:rPr>
              <a:t>Guía de onda WR90 (22,86 mm x 10,16 mm),  c = 63mm, d = 49mm, l = 120mm</a:t>
            </a:r>
            <a:endParaRPr sz="1500">
              <a:latin typeface="Verdana"/>
              <a:ea typeface="Verdana"/>
              <a:cs typeface="Verdana"/>
              <a:sym typeface="Verdana"/>
            </a:endParaRPr>
          </a:p>
          <a:p>
            <a:pPr indent="0" lvl="0" marL="0" rtl="0" algn="l">
              <a:spcBef>
                <a:spcPts val="1600"/>
              </a:spcBef>
              <a:spcAft>
                <a:spcPts val="0"/>
              </a:spcAft>
              <a:buNone/>
            </a:pPr>
            <a:r>
              <a:t/>
            </a:r>
            <a:endParaRPr sz="1500">
              <a:latin typeface="Verdana"/>
              <a:ea typeface="Verdana"/>
              <a:cs typeface="Verdana"/>
              <a:sym typeface="Verdana"/>
            </a:endParaRPr>
          </a:p>
          <a:p>
            <a:pPr indent="0" lvl="0" marL="0" rtl="0" algn="l">
              <a:spcBef>
                <a:spcPts val="1600"/>
              </a:spcBef>
              <a:spcAft>
                <a:spcPts val="0"/>
              </a:spcAft>
              <a:buNone/>
            </a:pPr>
            <a:r>
              <a:t/>
            </a:r>
            <a:endParaRPr sz="1500">
              <a:solidFill>
                <a:schemeClr val="lt1"/>
              </a:solidFill>
              <a:latin typeface="Verdana"/>
              <a:ea typeface="Verdana"/>
              <a:cs typeface="Verdana"/>
              <a:sym typeface="Verdana"/>
            </a:endParaRPr>
          </a:p>
          <a:p>
            <a:pPr indent="0" lvl="0" marL="0" rtl="0" algn="l">
              <a:spcBef>
                <a:spcPts val="1600"/>
              </a:spcBef>
              <a:spcAft>
                <a:spcPts val="1600"/>
              </a:spcAft>
              <a:buNone/>
            </a:pPr>
            <a:r>
              <a:t/>
            </a:r>
            <a:endParaRPr sz="1500">
              <a:solidFill>
                <a:schemeClr val="lt1"/>
              </a:solidFill>
              <a:latin typeface="Verdana"/>
              <a:ea typeface="Verdana"/>
              <a:cs typeface="Verdana"/>
              <a:sym typeface="Verdana"/>
            </a:endParaRPr>
          </a:p>
        </p:txBody>
      </p:sp>
      <p:sp>
        <p:nvSpPr>
          <p:cNvPr id="320" name="Google Shape;320;p29"/>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0"/>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a:t>
            </a:r>
            <a:r>
              <a:rPr lang="es"/>
              <a:t>Barrido del parámetro “d” (de 49mm a 100mm)</a:t>
            </a:r>
            <a:endParaRPr/>
          </a:p>
        </p:txBody>
      </p:sp>
      <p:pic>
        <p:nvPicPr>
          <p:cNvPr id="326" name="Google Shape;326;p30"/>
          <p:cNvPicPr preferRelativeResize="0"/>
          <p:nvPr/>
        </p:nvPicPr>
        <p:blipFill rotWithShape="1">
          <a:blip r:embed="rId4">
            <a:alphaModFix/>
          </a:blip>
          <a:srcRect b="0" l="0" r="999" t="0"/>
          <a:stretch/>
        </p:blipFill>
        <p:spPr>
          <a:xfrm>
            <a:off x="1362075" y="1033490"/>
            <a:ext cx="2880000" cy="1980000"/>
          </a:xfrm>
          <a:prstGeom prst="rect">
            <a:avLst/>
          </a:prstGeom>
          <a:noFill/>
          <a:ln>
            <a:noFill/>
          </a:ln>
        </p:spPr>
      </p:pic>
      <p:pic>
        <p:nvPicPr>
          <p:cNvPr id="327" name="Google Shape;327;p30"/>
          <p:cNvPicPr preferRelativeResize="0"/>
          <p:nvPr/>
        </p:nvPicPr>
        <p:blipFill>
          <a:blip r:embed="rId5">
            <a:alphaModFix/>
          </a:blip>
          <a:stretch>
            <a:fillRect/>
          </a:stretch>
        </p:blipFill>
        <p:spPr>
          <a:xfrm>
            <a:off x="1362075" y="3076575"/>
            <a:ext cx="2880000" cy="1980000"/>
          </a:xfrm>
          <a:prstGeom prst="rect">
            <a:avLst/>
          </a:prstGeom>
          <a:noFill/>
          <a:ln>
            <a:noFill/>
          </a:ln>
        </p:spPr>
      </p:pic>
      <p:pic>
        <p:nvPicPr>
          <p:cNvPr id="328" name="Google Shape;328;p30"/>
          <p:cNvPicPr preferRelativeResize="0"/>
          <p:nvPr/>
        </p:nvPicPr>
        <p:blipFill>
          <a:blip r:embed="rId6">
            <a:alphaModFix/>
          </a:blip>
          <a:stretch>
            <a:fillRect/>
          </a:stretch>
        </p:blipFill>
        <p:spPr>
          <a:xfrm>
            <a:off x="5161200" y="244750"/>
            <a:ext cx="3384725" cy="2327000"/>
          </a:xfrm>
          <a:prstGeom prst="rect">
            <a:avLst/>
          </a:prstGeom>
          <a:noFill/>
          <a:ln>
            <a:noFill/>
          </a:ln>
        </p:spPr>
      </p:pic>
      <p:pic>
        <p:nvPicPr>
          <p:cNvPr id="329" name="Google Shape;329;p30"/>
          <p:cNvPicPr preferRelativeResize="0"/>
          <p:nvPr/>
        </p:nvPicPr>
        <p:blipFill>
          <a:blip r:embed="rId7">
            <a:alphaModFix/>
          </a:blip>
          <a:stretch>
            <a:fillRect/>
          </a:stretch>
        </p:blipFill>
        <p:spPr>
          <a:xfrm>
            <a:off x="5087875" y="2729575"/>
            <a:ext cx="3384725" cy="23269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1"/>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Barrido del parámetro “d” (de 49mm a 100mm)</a:t>
            </a:r>
            <a:endParaRPr/>
          </a:p>
        </p:txBody>
      </p:sp>
      <p:pic>
        <p:nvPicPr>
          <p:cNvPr id="335" name="Google Shape;335;p31"/>
          <p:cNvPicPr preferRelativeResize="0"/>
          <p:nvPr/>
        </p:nvPicPr>
        <p:blipFill>
          <a:blip r:embed="rId4">
            <a:alphaModFix/>
          </a:blip>
          <a:stretch>
            <a:fillRect/>
          </a:stretch>
        </p:blipFill>
        <p:spPr>
          <a:xfrm>
            <a:off x="1488550" y="1228990"/>
            <a:ext cx="2285791" cy="1801385"/>
          </a:xfrm>
          <a:prstGeom prst="rect">
            <a:avLst/>
          </a:prstGeom>
          <a:noFill/>
          <a:ln>
            <a:noFill/>
          </a:ln>
        </p:spPr>
      </p:pic>
      <p:pic>
        <p:nvPicPr>
          <p:cNvPr id="336" name="Google Shape;336;p31"/>
          <p:cNvPicPr preferRelativeResize="0"/>
          <p:nvPr/>
        </p:nvPicPr>
        <p:blipFill>
          <a:blip r:embed="rId5">
            <a:alphaModFix/>
          </a:blip>
          <a:stretch>
            <a:fillRect/>
          </a:stretch>
        </p:blipFill>
        <p:spPr>
          <a:xfrm>
            <a:off x="4769950" y="945564"/>
            <a:ext cx="4126975" cy="3252375"/>
          </a:xfrm>
          <a:prstGeom prst="rect">
            <a:avLst/>
          </a:prstGeom>
          <a:noFill/>
          <a:ln>
            <a:noFill/>
          </a:ln>
        </p:spPr>
      </p:pic>
      <p:pic>
        <p:nvPicPr>
          <p:cNvPr id="337" name="Google Shape;337;p31"/>
          <p:cNvPicPr preferRelativeResize="0"/>
          <p:nvPr/>
        </p:nvPicPr>
        <p:blipFill>
          <a:blip r:embed="rId6">
            <a:alphaModFix/>
          </a:blip>
          <a:stretch>
            <a:fillRect/>
          </a:stretch>
        </p:blipFill>
        <p:spPr>
          <a:xfrm>
            <a:off x="1193175" y="3346450"/>
            <a:ext cx="2876550" cy="1419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2"/>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Barrido del parámetro “c” (de 50 mm a 100 mm):</a:t>
            </a:r>
            <a:endParaRPr/>
          </a:p>
        </p:txBody>
      </p:sp>
      <p:pic>
        <p:nvPicPr>
          <p:cNvPr id="343" name="Google Shape;343;p32"/>
          <p:cNvPicPr preferRelativeResize="0"/>
          <p:nvPr/>
        </p:nvPicPr>
        <p:blipFill>
          <a:blip r:embed="rId3">
            <a:alphaModFix/>
          </a:blip>
          <a:stretch>
            <a:fillRect/>
          </a:stretch>
        </p:blipFill>
        <p:spPr>
          <a:xfrm>
            <a:off x="1517375" y="1033490"/>
            <a:ext cx="2724708" cy="1801385"/>
          </a:xfrm>
          <a:prstGeom prst="rect">
            <a:avLst/>
          </a:prstGeom>
          <a:noFill/>
          <a:ln>
            <a:noFill/>
          </a:ln>
        </p:spPr>
      </p:pic>
      <p:pic>
        <p:nvPicPr>
          <p:cNvPr id="344" name="Google Shape;344;p32"/>
          <p:cNvPicPr preferRelativeResize="0"/>
          <p:nvPr/>
        </p:nvPicPr>
        <p:blipFill>
          <a:blip r:embed="rId4">
            <a:alphaModFix/>
          </a:blip>
          <a:stretch>
            <a:fillRect/>
          </a:stretch>
        </p:blipFill>
        <p:spPr>
          <a:xfrm>
            <a:off x="1446213" y="3152175"/>
            <a:ext cx="2867025" cy="1828800"/>
          </a:xfrm>
          <a:prstGeom prst="rect">
            <a:avLst/>
          </a:prstGeom>
          <a:noFill/>
          <a:ln>
            <a:noFill/>
          </a:ln>
        </p:spPr>
      </p:pic>
      <p:pic>
        <p:nvPicPr>
          <p:cNvPr id="345" name="Google Shape;345;p32"/>
          <p:cNvPicPr preferRelativeResize="0"/>
          <p:nvPr/>
        </p:nvPicPr>
        <p:blipFill>
          <a:blip r:embed="rId5">
            <a:alphaModFix/>
          </a:blip>
          <a:stretch>
            <a:fillRect/>
          </a:stretch>
        </p:blipFill>
        <p:spPr>
          <a:xfrm>
            <a:off x="5935450" y="813300"/>
            <a:ext cx="2867025" cy="1905000"/>
          </a:xfrm>
          <a:prstGeom prst="rect">
            <a:avLst/>
          </a:prstGeom>
          <a:noFill/>
          <a:ln>
            <a:noFill/>
          </a:ln>
        </p:spPr>
      </p:pic>
      <p:pic>
        <p:nvPicPr>
          <p:cNvPr id="346" name="Google Shape;346;p32"/>
          <p:cNvPicPr preferRelativeResize="0"/>
          <p:nvPr/>
        </p:nvPicPr>
        <p:blipFill>
          <a:blip r:embed="rId6">
            <a:alphaModFix/>
          </a:blip>
          <a:stretch>
            <a:fillRect/>
          </a:stretch>
        </p:blipFill>
        <p:spPr>
          <a:xfrm>
            <a:off x="5935438" y="3114075"/>
            <a:ext cx="2867025" cy="1905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Barrido del parámetro “c” (de 50 mm a 100 mm):</a:t>
            </a:r>
            <a:endParaRPr/>
          </a:p>
        </p:txBody>
      </p:sp>
      <p:pic>
        <p:nvPicPr>
          <p:cNvPr id="352" name="Google Shape;352;p33"/>
          <p:cNvPicPr preferRelativeResize="0"/>
          <p:nvPr/>
        </p:nvPicPr>
        <p:blipFill>
          <a:blip r:embed="rId3">
            <a:alphaModFix/>
          </a:blip>
          <a:stretch>
            <a:fillRect/>
          </a:stretch>
        </p:blipFill>
        <p:spPr>
          <a:xfrm>
            <a:off x="1158125" y="1309565"/>
            <a:ext cx="2867025" cy="1876425"/>
          </a:xfrm>
          <a:prstGeom prst="rect">
            <a:avLst/>
          </a:prstGeom>
          <a:noFill/>
          <a:ln>
            <a:noFill/>
          </a:ln>
        </p:spPr>
      </p:pic>
      <p:pic>
        <p:nvPicPr>
          <p:cNvPr id="353" name="Google Shape;353;p33"/>
          <p:cNvPicPr preferRelativeResize="0"/>
          <p:nvPr/>
        </p:nvPicPr>
        <p:blipFill>
          <a:blip r:embed="rId4">
            <a:alphaModFix/>
          </a:blip>
          <a:stretch>
            <a:fillRect/>
          </a:stretch>
        </p:blipFill>
        <p:spPr>
          <a:xfrm>
            <a:off x="4754975" y="1142352"/>
            <a:ext cx="4281125" cy="2858800"/>
          </a:xfrm>
          <a:prstGeom prst="rect">
            <a:avLst/>
          </a:prstGeom>
          <a:noFill/>
          <a:ln>
            <a:noFill/>
          </a:ln>
        </p:spPr>
      </p:pic>
      <p:pic>
        <p:nvPicPr>
          <p:cNvPr id="354" name="Google Shape;354;p33"/>
          <p:cNvPicPr preferRelativeResize="0"/>
          <p:nvPr/>
        </p:nvPicPr>
        <p:blipFill>
          <a:blip r:embed="rId5">
            <a:alphaModFix/>
          </a:blip>
          <a:stretch>
            <a:fillRect/>
          </a:stretch>
        </p:blipFill>
        <p:spPr>
          <a:xfrm>
            <a:off x="1153363" y="3410225"/>
            <a:ext cx="2876550" cy="1419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Barrido del parámetro “l” (de 80mm a 160mm):</a:t>
            </a:r>
            <a:endParaRPr/>
          </a:p>
          <a:p>
            <a:pPr indent="0" lvl="0" marL="0" rtl="0" algn="l">
              <a:spcBef>
                <a:spcPts val="0"/>
              </a:spcBef>
              <a:spcAft>
                <a:spcPts val="0"/>
              </a:spcAft>
              <a:buNone/>
            </a:pPr>
            <a:r>
              <a:t/>
            </a:r>
            <a:endParaRPr/>
          </a:p>
        </p:txBody>
      </p:sp>
      <p:pic>
        <p:nvPicPr>
          <p:cNvPr id="360" name="Google Shape;360;p34"/>
          <p:cNvPicPr preferRelativeResize="0"/>
          <p:nvPr/>
        </p:nvPicPr>
        <p:blipFill>
          <a:blip r:embed="rId3">
            <a:alphaModFix/>
          </a:blip>
          <a:stretch>
            <a:fillRect/>
          </a:stretch>
        </p:blipFill>
        <p:spPr>
          <a:xfrm>
            <a:off x="1366838" y="1065315"/>
            <a:ext cx="2867025" cy="1914525"/>
          </a:xfrm>
          <a:prstGeom prst="rect">
            <a:avLst/>
          </a:prstGeom>
          <a:noFill/>
          <a:ln>
            <a:noFill/>
          </a:ln>
        </p:spPr>
      </p:pic>
      <p:pic>
        <p:nvPicPr>
          <p:cNvPr id="361" name="Google Shape;361;p34"/>
          <p:cNvPicPr preferRelativeResize="0"/>
          <p:nvPr/>
        </p:nvPicPr>
        <p:blipFill>
          <a:blip r:embed="rId4">
            <a:alphaModFix/>
          </a:blip>
          <a:stretch>
            <a:fillRect/>
          </a:stretch>
        </p:blipFill>
        <p:spPr>
          <a:xfrm>
            <a:off x="5461300" y="1070088"/>
            <a:ext cx="2867025" cy="1905000"/>
          </a:xfrm>
          <a:prstGeom prst="rect">
            <a:avLst/>
          </a:prstGeom>
          <a:noFill/>
          <a:ln>
            <a:noFill/>
          </a:ln>
        </p:spPr>
      </p:pic>
      <p:pic>
        <p:nvPicPr>
          <p:cNvPr id="362" name="Google Shape;362;p34"/>
          <p:cNvPicPr preferRelativeResize="0"/>
          <p:nvPr/>
        </p:nvPicPr>
        <p:blipFill>
          <a:blip r:embed="rId5">
            <a:alphaModFix/>
          </a:blip>
          <a:stretch>
            <a:fillRect/>
          </a:stretch>
        </p:blipFill>
        <p:spPr>
          <a:xfrm>
            <a:off x="1297488" y="3204090"/>
            <a:ext cx="2840187" cy="1858860"/>
          </a:xfrm>
          <a:prstGeom prst="rect">
            <a:avLst/>
          </a:prstGeom>
          <a:noFill/>
          <a:ln>
            <a:noFill/>
          </a:ln>
        </p:spPr>
      </p:pic>
      <p:pic>
        <p:nvPicPr>
          <p:cNvPr id="363" name="Google Shape;363;p34"/>
          <p:cNvPicPr preferRelativeResize="0"/>
          <p:nvPr/>
        </p:nvPicPr>
        <p:blipFill>
          <a:blip r:embed="rId6">
            <a:alphaModFix/>
          </a:blip>
          <a:stretch>
            <a:fillRect/>
          </a:stretch>
        </p:blipFill>
        <p:spPr>
          <a:xfrm>
            <a:off x="5461300" y="3242928"/>
            <a:ext cx="2867025" cy="1781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5"/>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Barrido del parámetro “l” (de 80mm a 160mm):</a:t>
            </a:r>
            <a:endParaRPr/>
          </a:p>
        </p:txBody>
      </p:sp>
      <p:pic>
        <p:nvPicPr>
          <p:cNvPr id="369" name="Google Shape;369;p35"/>
          <p:cNvPicPr preferRelativeResize="0"/>
          <p:nvPr/>
        </p:nvPicPr>
        <p:blipFill>
          <a:blip r:embed="rId3">
            <a:alphaModFix/>
          </a:blip>
          <a:stretch>
            <a:fillRect/>
          </a:stretch>
        </p:blipFill>
        <p:spPr>
          <a:xfrm>
            <a:off x="1229950" y="1309565"/>
            <a:ext cx="2867025" cy="1866900"/>
          </a:xfrm>
          <a:prstGeom prst="rect">
            <a:avLst/>
          </a:prstGeom>
          <a:noFill/>
          <a:ln>
            <a:noFill/>
          </a:ln>
        </p:spPr>
      </p:pic>
      <p:pic>
        <p:nvPicPr>
          <p:cNvPr id="370" name="Google Shape;370;p35"/>
          <p:cNvPicPr preferRelativeResize="0"/>
          <p:nvPr/>
        </p:nvPicPr>
        <p:blipFill>
          <a:blip r:embed="rId4">
            <a:alphaModFix/>
          </a:blip>
          <a:stretch>
            <a:fillRect/>
          </a:stretch>
        </p:blipFill>
        <p:spPr>
          <a:xfrm>
            <a:off x="4671425" y="1342375"/>
            <a:ext cx="4273375" cy="2711675"/>
          </a:xfrm>
          <a:prstGeom prst="rect">
            <a:avLst/>
          </a:prstGeom>
          <a:noFill/>
          <a:ln>
            <a:noFill/>
          </a:ln>
        </p:spPr>
      </p:pic>
      <p:pic>
        <p:nvPicPr>
          <p:cNvPr id="371" name="Google Shape;371;p35"/>
          <p:cNvPicPr preferRelativeResize="0"/>
          <p:nvPr/>
        </p:nvPicPr>
        <p:blipFill>
          <a:blip r:embed="rId5">
            <a:alphaModFix/>
          </a:blip>
          <a:stretch>
            <a:fillRect/>
          </a:stretch>
        </p:blipFill>
        <p:spPr>
          <a:xfrm>
            <a:off x="1229950" y="3515640"/>
            <a:ext cx="2867025" cy="143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nvSpPr>
        <p:spPr>
          <a:xfrm>
            <a:off x="1297500" y="1132625"/>
            <a:ext cx="7038900" cy="4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Índice</a:t>
            </a:r>
            <a:endParaRPr sz="2400">
              <a:solidFill>
                <a:srgbClr val="FFFFFF"/>
              </a:solidFill>
              <a:latin typeface="Montserrat"/>
              <a:ea typeface="Montserrat"/>
              <a:cs typeface="Montserrat"/>
              <a:sym typeface="Montserrat"/>
            </a:endParaRPr>
          </a:p>
        </p:txBody>
      </p:sp>
      <p:sp>
        <p:nvSpPr>
          <p:cNvPr id="235" name="Google Shape;235;p18"/>
          <p:cNvSpPr txBox="1"/>
          <p:nvPr/>
        </p:nvSpPr>
        <p:spPr>
          <a:xfrm>
            <a:off x="1294300" y="2064601"/>
            <a:ext cx="3018300" cy="2020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rgbClr val="FFFFFF"/>
                </a:solidFill>
                <a:uFill>
                  <a:noFill/>
                </a:uFill>
                <a:latin typeface="Montserrat"/>
                <a:ea typeface="Montserrat"/>
                <a:cs typeface="Montserrat"/>
                <a:sym typeface="Montserrat"/>
                <a:hlinkClick>
                  <a:extLst>
                    <a:ext uri="{A12FA001-AC4F-418D-AE19-62706E023703}">
                      <ahyp:hlinkClr val="tx"/>
                    </a:ext>
                  </a:extLst>
                </a:hlinkClick>
              </a:rPr>
              <a:t>Visión general</a:t>
            </a:r>
            <a:endParaRPr sz="1800">
              <a:solidFill>
                <a:schemeClr val="lt1"/>
              </a:solidFill>
              <a:latin typeface="Average"/>
              <a:ea typeface="Average"/>
              <a:cs typeface="Average"/>
              <a:sym typeface="Average"/>
            </a:endParaRPr>
          </a:p>
          <a:p>
            <a:pPr indent="0" lvl="0" marL="0" rtl="0" algn="l">
              <a:spcBef>
                <a:spcPts val="900"/>
              </a:spcBef>
              <a:spcAft>
                <a:spcPts val="0"/>
              </a:spcAft>
              <a:buNone/>
            </a:pPr>
            <a:r>
              <a:rPr lang="es">
                <a:solidFill>
                  <a:schemeClr val="lt1"/>
                </a:solidFill>
                <a:uFill>
                  <a:noFill/>
                </a:uFill>
                <a:latin typeface="Montserrat"/>
                <a:ea typeface="Montserrat"/>
                <a:cs typeface="Montserrat"/>
                <a:sym typeface="Montserrat"/>
                <a:hlinkClick action="ppaction://hlinksldjump" r:id="rId3">
                  <a:extLst>
                    <a:ext uri="{A12FA001-AC4F-418D-AE19-62706E023703}">
                      <ahyp:hlinkClr val="tx"/>
                    </a:ext>
                  </a:extLst>
                </a:hlinkClick>
              </a:rPr>
              <a:t>Objetivo del proyecto</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Requerimientos técnicos</a:t>
            </a:r>
            <a:endParaRPr sz="1800">
              <a:solidFill>
                <a:srgbClr val="FFFFFF"/>
              </a:solidFill>
              <a:latin typeface="Average"/>
              <a:ea typeface="Average"/>
              <a:cs typeface="Average"/>
              <a:sym typeface="Average"/>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Simulaciones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0"/>
              </a:spcAft>
              <a:buNone/>
            </a:pPr>
            <a:r>
              <a:rPr lang="es">
                <a:solidFill>
                  <a:srgbClr val="FFFFFF"/>
                </a:solidFill>
                <a:latin typeface="Montserrat"/>
                <a:ea typeface="Montserrat"/>
                <a:cs typeface="Montserrat"/>
                <a:sym typeface="Montserrat"/>
              </a:rPr>
              <a:t>Cronología y siguientes pasos</a:t>
            </a:r>
            <a:endParaRPr>
              <a:solidFill>
                <a:srgbClr val="FFFFFF"/>
              </a:solidFill>
              <a:latin typeface="Montserrat"/>
              <a:ea typeface="Montserrat"/>
              <a:cs typeface="Montserrat"/>
              <a:sym typeface="Montserrat"/>
            </a:endParaRPr>
          </a:p>
          <a:p>
            <a:pPr indent="0" lvl="0" marL="0" rtl="0" algn="l">
              <a:lnSpc>
                <a:spcPct val="100000"/>
              </a:lnSpc>
              <a:spcBef>
                <a:spcPts val="900"/>
              </a:spcBef>
              <a:spcAft>
                <a:spcPts val="900"/>
              </a:spcAft>
              <a:buNone/>
            </a:pPr>
            <a:r>
              <a:rPr lang="es">
                <a:solidFill>
                  <a:srgbClr val="FFFFFF"/>
                </a:solidFill>
                <a:latin typeface="Montserrat"/>
                <a:ea typeface="Montserrat"/>
                <a:cs typeface="Montserrat"/>
                <a:sym typeface="Montserrat"/>
              </a:rPr>
              <a:t>Referencias</a:t>
            </a:r>
            <a:endParaRPr>
              <a:solidFill>
                <a:srgbClr val="FFFFFF"/>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Conclusión barrido paramétrico Horn piramidal</a:t>
            </a:r>
            <a:endParaRPr/>
          </a:p>
        </p:txBody>
      </p:sp>
      <p:sp>
        <p:nvSpPr>
          <p:cNvPr id="377" name="Google Shape;377;p36"/>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sp>
        <p:nvSpPr>
          <p:cNvPr id="378" name="Google Shape;378;p36"/>
          <p:cNvSpPr txBox="1"/>
          <p:nvPr>
            <p:ph idx="4294967295" type="title"/>
          </p:nvPr>
        </p:nvSpPr>
        <p:spPr>
          <a:xfrm>
            <a:off x="361075" y="1566050"/>
            <a:ext cx="8187300" cy="317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Verdana"/>
              <a:buChar char="●"/>
            </a:pPr>
            <a:r>
              <a:rPr lang="es" sz="1800">
                <a:latin typeface="Verdana"/>
                <a:ea typeface="Verdana"/>
                <a:cs typeface="Verdana"/>
                <a:sym typeface="Verdana"/>
              </a:rPr>
              <a:t>Aumentar la boca de salida de la antena mejora la Zo en teoría, pero si no es acompañado de un aumento en el largo de la antena, el ángulo (pendiente) de la misma crece y la onda no tiene una transición suave. </a:t>
            </a:r>
            <a:endParaRPr sz="1800">
              <a:latin typeface="Verdana"/>
              <a:ea typeface="Verdana"/>
              <a:cs typeface="Verdana"/>
              <a:sym typeface="Verdana"/>
            </a:endParaRPr>
          </a:p>
          <a:p>
            <a:pPr indent="-342900" lvl="0" marL="457200" rtl="0" algn="l">
              <a:spcBef>
                <a:spcPts val="1000"/>
              </a:spcBef>
              <a:spcAft>
                <a:spcPts val="0"/>
              </a:spcAft>
              <a:buSzPts val="1800"/>
              <a:buFont typeface="Verdana"/>
              <a:buChar char="●"/>
            </a:pPr>
            <a:r>
              <a:rPr lang="es" sz="1800">
                <a:latin typeface="Verdana"/>
                <a:ea typeface="Verdana"/>
                <a:cs typeface="Verdana"/>
                <a:sym typeface="Verdana"/>
              </a:rPr>
              <a:t>Para lograr la adaptación ideal se requeriría una antena con boca de salida tendiendo a infinito en la dimensión del modo 1,0 con una transición “suave” (lo que implica un largo tendiendo a infinito)</a:t>
            </a:r>
            <a:endParaRPr sz="1800">
              <a:latin typeface="Verdana"/>
              <a:ea typeface="Verdana"/>
              <a:cs typeface="Verdana"/>
              <a:sym typeface="Verdana"/>
            </a:endParaRPr>
          </a:p>
          <a:p>
            <a:pPr indent="-342900" lvl="0" marL="457200" rtl="0" algn="l">
              <a:spcBef>
                <a:spcPts val="1000"/>
              </a:spcBef>
              <a:spcAft>
                <a:spcPts val="1000"/>
              </a:spcAft>
              <a:buSzPts val="1800"/>
              <a:buFont typeface="Verdana"/>
              <a:buChar char="●"/>
            </a:pPr>
            <a:r>
              <a:rPr lang="es" sz="1800">
                <a:latin typeface="Verdana"/>
                <a:ea typeface="Verdana"/>
                <a:cs typeface="Verdana"/>
                <a:sym typeface="Verdana"/>
              </a:rPr>
              <a:t>La antena Horn piramidal es predecible con un modelo matemático “simple” pero mejorar los parámetros implica antenas más grandes - Inviable -</a:t>
            </a:r>
            <a:endParaRPr sz="1800">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Caminos a seguir:</a:t>
            </a:r>
            <a:endParaRPr/>
          </a:p>
        </p:txBody>
      </p:sp>
      <p:sp>
        <p:nvSpPr>
          <p:cNvPr id="384" name="Google Shape;384;p37"/>
          <p:cNvSpPr txBox="1"/>
          <p:nvPr/>
        </p:nvSpPr>
        <p:spPr>
          <a:xfrm>
            <a:off x="616775" y="1824225"/>
            <a:ext cx="20232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500">
                <a:solidFill>
                  <a:schemeClr val="lt1"/>
                </a:solidFill>
                <a:latin typeface="Verdana"/>
                <a:ea typeface="Verdana"/>
                <a:cs typeface="Verdana"/>
                <a:sym typeface="Verdana"/>
              </a:rPr>
              <a:t>Antena Corrugada</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pic>
        <p:nvPicPr>
          <p:cNvPr id="385" name="Google Shape;385;p37"/>
          <p:cNvPicPr preferRelativeResize="0"/>
          <p:nvPr/>
        </p:nvPicPr>
        <p:blipFill>
          <a:blip r:embed="rId3">
            <a:alphaModFix/>
          </a:blip>
          <a:stretch>
            <a:fillRect/>
          </a:stretch>
        </p:blipFill>
        <p:spPr>
          <a:xfrm>
            <a:off x="550475" y="2350675"/>
            <a:ext cx="3287025" cy="1844759"/>
          </a:xfrm>
          <a:prstGeom prst="rect">
            <a:avLst/>
          </a:prstGeom>
          <a:noFill/>
          <a:ln>
            <a:noFill/>
          </a:ln>
        </p:spPr>
      </p:pic>
      <p:pic>
        <p:nvPicPr>
          <p:cNvPr id="386" name="Google Shape;386;p37"/>
          <p:cNvPicPr preferRelativeResize="0"/>
          <p:nvPr/>
        </p:nvPicPr>
        <p:blipFill>
          <a:blip r:embed="rId4">
            <a:alphaModFix/>
          </a:blip>
          <a:stretch>
            <a:fillRect/>
          </a:stretch>
        </p:blipFill>
        <p:spPr>
          <a:xfrm>
            <a:off x="6709675" y="3441950"/>
            <a:ext cx="2308724" cy="1589226"/>
          </a:xfrm>
          <a:prstGeom prst="rect">
            <a:avLst/>
          </a:prstGeom>
          <a:noFill/>
          <a:ln>
            <a:noFill/>
          </a:ln>
        </p:spPr>
      </p:pic>
      <p:pic>
        <p:nvPicPr>
          <p:cNvPr id="387" name="Google Shape;387;p37"/>
          <p:cNvPicPr preferRelativeResize="0"/>
          <p:nvPr/>
        </p:nvPicPr>
        <p:blipFill>
          <a:blip r:embed="rId5">
            <a:alphaModFix/>
          </a:blip>
          <a:stretch>
            <a:fillRect/>
          </a:stretch>
        </p:blipFill>
        <p:spPr>
          <a:xfrm>
            <a:off x="5226000" y="1824225"/>
            <a:ext cx="2308714" cy="1911050"/>
          </a:xfrm>
          <a:prstGeom prst="rect">
            <a:avLst/>
          </a:prstGeom>
          <a:noFill/>
          <a:ln>
            <a:noFill/>
          </a:ln>
        </p:spPr>
      </p:pic>
      <p:sp>
        <p:nvSpPr>
          <p:cNvPr id="388" name="Google Shape;388;p37"/>
          <p:cNvSpPr txBox="1"/>
          <p:nvPr/>
        </p:nvSpPr>
        <p:spPr>
          <a:xfrm>
            <a:off x="4875625" y="1410950"/>
            <a:ext cx="28344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500">
                <a:solidFill>
                  <a:schemeClr val="lt1"/>
                </a:solidFill>
                <a:latin typeface="Verdana"/>
                <a:ea typeface="Verdana"/>
                <a:cs typeface="Verdana"/>
                <a:sym typeface="Verdana"/>
              </a:rPr>
              <a:t>Antena de apertura adaptada</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Perfil Aperture-Matched (CST Studio)</a:t>
            </a:r>
            <a:endParaRPr/>
          </a:p>
        </p:txBody>
      </p:sp>
      <p:sp>
        <p:nvSpPr>
          <p:cNvPr id="394" name="Google Shape;394;p38"/>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pic>
        <p:nvPicPr>
          <p:cNvPr id="395" name="Google Shape;395;p38"/>
          <p:cNvPicPr preferRelativeResize="0"/>
          <p:nvPr/>
        </p:nvPicPr>
        <p:blipFill rotWithShape="1">
          <a:blip r:embed="rId3">
            <a:alphaModFix/>
          </a:blip>
          <a:srcRect b="0" l="32451" r="32003" t="0"/>
          <a:stretch/>
        </p:blipFill>
        <p:spPr>
          <a:xfrm>
            <a:off x="6039876" y="2440375"/>
            <a:ext cx="2508548" cy="2539391"/>
          </a:xfrm>
          <a:prstGeom prst="rect">
            <a:avLst/>
          </a:prstGeom>
          <a:noFill/>
          <a:ln>
            <a:noFill/>
          </a:ln>
        </p:spPr>
      </p:pic>
      <p:pic>
        <p:nvPicPr>
          <p:cNvPr id="396" name="Google Shape;396;p38"/>
          <p:cNvPicPr preferRelativeResize="0"/>
          <p:nvPr/>
        </p:nvPicPr>
        <p:blipFill rotWithShape="1">
          <a:blip r:embed="rId4">
            <a:alphaModFix/>
          </a:blip>
          <a:srcRect b="0" l="31791" r="32662" t="0"/>
          <a:stretch/>
        </p:blipFill>
        <p:spPr>
          <a:xfrm>
            <a:off x="662250" y="2440385"/>
            <a:ext cx="2508548" cy="2539391"/>
          </a:xfrm>
          <a:prstGeom prst="rect">
            <a:avLst/>
          </a:prstGeom>
          <a:noFill/>
          <a:ln>
            <a:noFill/>
          </a:ln>
        </p:spPr>
      </p:pic>
      <p:pic>
        <p:nvPicPr>
          <p:cNvPr id="397" name="Google Shape;397;p38"/>
          <p:cNvPicPr preferRelativeResize="0"/>
          <p:nvPr/>
        </p:nvPicPr>
        <p:blipFill rotWithShape="1">
          <a:blip r:embed="rId5">
            <a:alphaModFix/>
          </a:blip>
          <a:srcRect b="0" l="31248" r="31494" t="0"/>
          <a:stretch/>
        </p:blipFill>
        <p:spPr>
          <a:xfrm>
            <a:off x="3560450" y="1562688"/>
            <a:ext cx="2089775" cy="2018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Perfil </a:t>
            </a:r>
            <a:r>
              <a:rPr lang="es"/>
              <a:t>Aperture-Matched</a:t>
            </a:r>
            <a:r>
              <a:rPr lang="es"/>
              <a:t> (CST Studio)</a:t>
            </a:r>
            <a:endParaRPr/>
          </a:p>
        </p:txBody>
      </p:sp>
      <p:pic>
        <p:nvPicPr>
          <p:cNvPr id="403" name="Google Shape;403;p39"/>
          <p:cNvPicPr preferRelativeResize="0"/>
          <p:nvPr/>
        </p:nvPicPr>
        <p:blipFill rotWithShape="1">
          <a:blip r:embed="rId3">
            <a:alphaModFix/>
          </a:blip>
          <a:srcRect b="20255" l="32861" r="34306" t="0"/>
          <a:stretch/>
        </p:blipFill>
        <p:spPr>
          <a:xfrm>
            <a:off x="1297500" y="1653475"/>
            <a:ext cx="3502575" cy="3060999"/>
          </a:xfrm>
          <a:prstGeom prst="rect">
            <a:avLst/>
          </a:prstGeom>
          <a:noFill/>
          <a:ln>
            <a:noFill/>
          </a:ln>
        </p:spPr>
      </p:pic>
      <p:pic>
        <p:nvPicPr>
          <p:cNvPr id="404" name="Google Shape;404;p39"/>
          <p:cNvPicPr preferRelativeResize="0"/>
          <p:nvPr/>
        </p:nvPicPr>
        <p:blipFill rotWithShape="1">
          <a:blip r:embed="rId4">
            <a:alphaModFix/>
          </a:blip>
          <a:srcRect b="0" l="20382" r="0" t="0"/>
          <a:stretch/>
        </p:blipFill>
        <p:spPr>
          <a:xfrm>
            <a:off x="4966025" y="2991525"/>
            <a:ext cx="3812477" cy="1722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Perfil </a:t>
            </a:r>
            <a:r>
              <a:rPr lang="es"/>
              <a:t>Aperture-Matched</a:t>
            </a:r>
            <a:r>
              <a:rPr lang="es"/>
              <a:t> (CST Studio)</a:t>
            </a:r>
            <a:endParaRPr/>
          </a:p>
        </p:txBody>
      </p:sp>
      <p:sp>
        <p:nvSpPr>
          <p:cNvPr id="410" name="Google Shape;410;p40"/>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pic>
        <p:nvPicPr>
          <p:cNvPr id="411" name="Google Shape;411;p40"/>
          <p:cNvPicPr preferRelativeResize="0"/>
          <p:nvPr/>
        </p:nvPicPr>
        <p:blipFill>
          <a:blip r:embed="rId3">
            <a:alphaModFix/>
          </a:blip>
          <a:stretch>
            <a:fillRect/>
          </a:stretch>
        </p:blipFill>
        <p:spPr>
          <a:xfrm>
            <a:off x="1297500" y="1837000"/>
            <a:ext cx="7298027" cy="2614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Perfil </a:t>
            </a:r>
            <a:r>
              <a:rPr lang="es"/>
              <a:t>Aperture-Matched </a:t>
            </a:r>
            <a:r>
              <a:rPr lang="es"/>
              <a:t>(CST Studio)</a:t>
            </a:r>
            <a:endParaRPr/>
          </a:p>
        </p:txBody>
      </p:sp>
      <p:pic>
        <p:nvPicPr>
          <p:cNvPr id="417" name="Google Shape;417;p41"/>
          <p:cNvPicPr preferRelativeResize="0"/>
          <p:nvPr/>
        </p:nvPicPr>
        <p:blipFill>
          <a:blip r:embed="rId3">
            <a:alphaModFix/>
          </a:blip>
          <a:stretch>
            <a:fillRect/>
          </a:stretch>
        </p:blipFill>
        <p:spPr>
          <a:xfrm>
            <a:off x="400363" y="1512650"/>
            <a:ext cx="8343275" cy="2989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Perfil </a:t>
            </a:r>
            <a:r>
              <a:rPr lang="es"/>
              <a:t>Aperture-Matched</a:t>
            </a:r>
            <a:r>
              <a:rPr lang="es"/>
              <a:t> (open EMS)</a:t>
            </a:r>
            <a:endParaRPr/>
          </a:p>
        </p:txBody>
      </p:sp>
      <p:pic>
        <p:nvPicPr>
          <p:cNvPr id="423" name="Google Shape;423;p42"/>
          <p:cNvPicPr preferRelativeResize="0"/>
          <p:nvPr/>
        </p:nvPicPr>
        <p:blipFill>
          <a:blip r:embed="rId4">
            <a:alphaModFix/>
          </a:blip>
          <a:stretch>
            <a:fillRect/>
          </a:stretch>
        </p:blipFill>
        <p:spPr>
          <a:xfrm>
            <a:off x="1996100" y="1307850"/>
            <a:ext cx="5402253" cy="3530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Adaptador coaxial</a:t>
            </a:r>
            <a:r>
              <a:rPr lang="es"/>
              <a:t>-guía de onda</a:t>
            </a:r>
            <a:endParaRPr/>
          </a:p>
        </p:txBody>
      </p:sp>
      <p:pic>
        <p:nvPicPr>
          <p:cNvPr id="429" name="Google Shape;429;p43"/>
          <p:cNvPicPr preferRelativeResize="0"/>
          <p:nvPr/>
        </p:nvPicPr>
        <p:blipFill>
          <a:blip r:embed="rId3">
            <a:alphaModFix/>
          </a:blip>
          <a:stretch>
            <a:fillRect/>
          </a:stretch>
        </p:blipFill>
        <p:spPr>
          <a:xfrm>
            <a:off x="2088675" y="1208825"/>
            <a:ext cx="5456526" cy="2949950"/>
          </a:xfrm>
          <a:prstGeom prst="rect">
            <a:avLst/>
          </a:prstGeom>
          <a:noFill/>
          <a:ln>
            <a:noFill/>
          </a:ln>
        </p:spPr>
      </p:pic>
      <p:sp>
        <p:nvSpPr>
          <p:cNvPr id="430" name="Google Shape;430;p43"/>
          <p:cNvSpPr txBox="1"/>
          <p:nvPr/>
        </p:nvSpPr>
        <p:spPr>
          <a:xfrm>
            <a:off x="2173950" y="4342625"/>
            <a:ext cx="528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latin typeface="Montserrat"/>
                <a:ea typeface="Montserrat"/>
                <a:cs typeface="Montserrat"/>
                <a:sym typeface="Montserrat"/>
              </a:rPr>
              <a:t>Practical Antenna Handbook - Joseph J. Carr, George W. Hippisley p480</a:t>
            </a:r>
            <a:endParaRPr sz="1100">
              <a:solidFill>
                <a:schemeClr val="lt1"/>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Adaptador coaxial-guía de onda (open EMS)</a:t>
            </a:r>
            <a:endParaRPr/>
          </a:p>
        </p:txBody>
      </p:sp>
      <p:pic>
        <p:nvPicPr>
          <p:cNvPr id="436" name="Google Shape;436;p44"/>
          <p:cNvPicPr preferRelativeResize="0"/>
          <p:nvPr/>
        </p:nvPicPr>
        <p:blipFill>
          <a:blip r:embed="rId3">
            <a:alphaModFix/>
          </a:blip>
          <a:stretch>
            <a:fillRect/>
          </a:stretch>
        </p:blipFill>
        <p:spPr>
          <a:xfrm>
            <a:off x="152400" y="1460250"/>
            <a:ext cx="3902782" cy="3530849"/>
          </a:xfrm>
          <a:prstGeom prst="rect">
            <a:avLst/>
          </a:prstGeom>
          <a:noFill/>
          <a:ln>
            <a:noFill/>
          </a:ln>
        </p:spPr>
      </p:pic>
      <p:pic>
        <p:nvPicPr>
          <p:cNvPr id="437" name="Google Shape;437;p44"/>
          <p:cNvPicPr preferRelativeResize="0"/>
          <p:nvPr/>
        </p:nvPicPr>
        <p:blipFill>
          <a:blip r:embed="rId4">
            <a:alphaModFix/>
          </a:blip>
          <a:stretch>
            <a:fillRect/>
          </a:stretch>
        </p:blipFill>
        <p:spPr>
          <a:xfrm>
            <a:off x="4207582" y="1460250"/>
            <a:ext cx="4784016" cy="345048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Simulaciones - Adaptador coaxial-guía de onda (open EMS)</a:t>
            </a:r>
            <a:endParaRPr/>
          </a:p>
        </p:txBody>
      </p:sp>
      <p:pic>
        <p:nvPicPr>
          <p:cNvPr id="443" name="Google Shape;443;p45"/>
          <p:cNvPicPr preferRelativeResize="0"/>
          <p:nvPr/>
        </p:nvPicPr>
        <p:blipFill>
          <a:blip r:embed="rId3">
            <a:alphaModFix/>
          </a:blip>
          <a:stretch>
            <a:fillRect/>
          </a:stretch>
        </p:blipFill>
        <p:spPr>
          <a:xfrm>
            <a:off x="359875" y="1581275"/>
            <a:ext cx="3966651" cy="2967202"/>
          </a:xfrm>
          <a:prstGeom prst="rect">
            <a:avLst/>
          </a:prstGeom>
          <a:noFill/>
          <a:ln>
            <a:noFill/>
          </a:ln>
        </p:spPr>
      </p:pic>
      <p:pic>
        <p:nvPicPr>
          <p:cNvPr id="444" name="Google Shape;444;p45"/>
          <p:cNvPicPr preferRelativeResize="0"/>
          <p:nvPr/>
        </p:nvPicPr>
        <p:blipFill>
          <a:blip r:embed="rId4">
            <a:alphaModFix/>
          </a:blip>
          <a:stretch>
            <a:fillRect/>
          </a:stretch>
        </p:blipFill>
        <p:spPr>
          <a:xfrm>
            <a:off x="4656430" y="1577388"/>
            <a:ext cx="3966645" cy="297498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Visión general</a:t>
            </a:r>
            <a:endParaRPr/>
          </a:p>
        </p:txBody>
      </p:sp>
      <p:sp>
        <p:nvSpPr>
          <p:cNvPr id="241" name="Google Shape;241;p19"/>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700">
                <a:latin typeface="Verdana"/>
                <a:ea typeface="Verdana"/>
                <a:cs typeface="Verdana"/>
                <a:sym typeface="Verdana"/>
              </a:rPr>
              <a:t>Construir una antena con tecnologías de fabricación accesibles (de bajo costo) utilizando software open source.</a:t>
            </a:r>
            <a:endParaRPr>
              <a:solidFill>
                <a:srgbClr val="FFFFFF"/>
              </a:solidFill>
            </a:endParaRPr>
          </a:p>
        </p:txBody>
      </p:sp>
      <p:sp>
        <p:nvSpPr>
          <p:cNvPr id="243" name="Google Shape;243;p19"/>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4" name="Google Shape;244;p19"/>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latin typeface="Verdana"/>
                <a:ea typeface="Verdana"/>
                <a:cs typeface="Verdana"/>
                <a:sym typeface="Verdana"/>
              </a:rPr>
              <a:t>Determinar los parámetros principales de la antena fabricada, con su correspondiente incertidumbre, mediante el uso de un VNA y utilizando los conocimientos adquiridos en la cursada </a:t>
            </a:r>
            <a:endParaRPr/>
          </a:p>
          <a:p>
            <a:pPr indent="0" lvl="0" marL="0" rtl="0" algn="l">
              <a:spcBef>
                <a:spcPts val="1600"/>
              </a:spcBef>
              <a:spcAft>
                <a:spcPts val="1600"/>
              </a:spcAft>
              <a:buNone/>
            </a:pPr>
            <a:r>
              <a:t/>
            </a:r>
            <a:endParaRPr>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Cronología del proyecto</a:t>
            </a:r>
            <a:endParaRPr/>
          </a:p>
        </p:txBody>
      </p:sp>
      <p:sp>
        <p:nvSpPr>
          <p:cNvPr id="450" name="Google Shape;450;p46"/>
          <p:cNvSpPr txBox="1"/>
          <p:nvPr/>
        </p:nvSpPr>
        <p:spPr>
          <a:xfrm>
            <a:off x="597425" y="3013100"/>
            <a:ext cx="1185000" cy="10152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Obtención de papers</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Entendimiento de parámetros</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Configuración de entornos (software)</a:t>
            </a:r>
            <a:endParaRPr sz="800">
              <a:solidFill>
                <a:srgbClr val="FFFFFF"/>
              </a:solidFill>
              <a:latin typeface="Roboto"/>
              <a:ea typeface="Roboto"/>
              <a:cs typeface="Roboto"/>
              <a:sym typeface="Roboto"/>
            </a:endParaRPr>
          </a:p>
        </p:txBody>
      </p:sp>
      <p:sp>
        <p:nvSpPr>
          <p:cNvPr id="451" name="Google Shape;451;p46"/>
          <p:cNvSpPr txBox="1"/>
          <p:nvPr/>
        </p:nvSpPr>
        <p:spPr>
          <a:xfrm>
            <a:off x="615736" y="2634639"/>
            <a:ext cx="11667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FFFFFF"/>
                </a:solidFill>
                <a:latin typeface="Roboto"/>
                <a:ea typeface="Roboto"/>
                <a:cs typeface="Roboto"/>
                <a:sym typeface="Roboto"/>
              </a:rPr>
              <a:t>Investigación</a:t>
            </a:r>
            <a:endParaRPr sz="1000">
              <a:solidFill>
                <a:srgbClr val="FFFFFF"/>
              </a:solidFill>
              <a:latin typeface="Roboto"/>
              <a:ea typeface="Roboto"/>
              <a:cs typeface="Roboto"/>
              <a:sym typeface="Roboto"/>
            </a:endParaRPr>
          </a:p>
        </p:txBody>
      </p:sp>
      <p:sp>
        <p:nvSpPr>
          <p:cNvPr id="452" name="Google Shape;452;p46"/>
          <p:cNvSpPr txBox="1"/>
          <p:nvPr/>
        </p:nvSpPr>
        <p:spPr>
          <a:xfrm>
            <a:off x="1760046"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Horn piramidal</a:t>
            </a:r>
            <a:endParaRPr sz="1000">
              <a:solidFill>
                <a:srgbClr val="FFFFFF"/>
              </a:solidFill>
              <a:latin typeface="Roboto"/>
              <a:ea typeface="Roboto"/>
              <a:cs typeface="Roboto"/>
              <a:sym typeface="Roboto"/>
            </a:endParaRPr>
          </a:p>
        </p:txBody>
      </p:sp>
      <p:sp>
        <p:nvSpPr>
          <p:cNvPr id="453" name="Google Shape;453;p46"/>
          <p:cNvSpPr txBox="1"/>
          <p:nvPr/>
        </p:nvSpPr>
        <p:spPr>
          <a:xfrm>
            <a:off x="2896554"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Horn de apertura adaptada</a:t>
            </a:r>
            <a:endParaRPr sz="1000">
              <a:solidFill>
                <a:srgbClr val="FFFFFF"/>
              </a:solidFill>
              <a:latin typeface="Roboto"/>
              <a:ea typeface="Roboto"/>
              <a:cs typeface="Roboto"/>
              <a:sym typeface="Roboto"/>
            </a:endParaRPr>
          </a:p>
        </p:txBody>
      </p:sp>
      <p:sp>
        <p:nvSpPr>
          <p:cNvPr id="454" name="Google Shape;454;p46"/>
          <p:cNvSpPr txBox="1"/>
          <p:nvPr/>
        </p:nvSpPr>
        <p:spPr>
          <a:xfrm>
            <a:off x="4030309"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Adaptador guía de onda</a:t>
            </a:r>
            <a:endParaRPr sz="1000">
              <a:solidFill>
                <a:srgbClr val="FFFFFF"/>
              </a:solidFill>
              <a:latin typeface="Roboto"/>
              <a:ea typeface="Roboto"/>
              <a:cs typeface="Roboto"/>
              <a:sym typeface="Roboto"/>
            </a:endParaRPr>
          </a:p>
        </p:txBody>
      </p:sp>
      <p:sp>
        <p:nvSpPr>
          <p:cNvPr id="455" name="Google Shape;455;p46"/>
          <p:cNvSpPr txBox="1"/>
          <p:nvPr/>
        </p:nvSpPr>
        <p:spPr>
          <a:xfrm>
            <a:off x="5160697"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Adaptador + bocina</a:t>
            </a:r>
            <a:endParaRPr sz="1000">
              <a:solidFill>
                <a:srgbClr val="FFFFFF"/>
              </a:solidFill>
              <a:latin typeface="Roboto"/>
              <a:ea typeface="Roboto"/>
              <a:cs typeface="Roboto"/>
              <a:sym typeface="Roboto"/>
            </a:endParaRPr>
          </a:p>
        </p:txBody>
      </p:sp>
      <p:sp>
        <p:nvSpPr>
          <p:cNvPr id="456" name="Google Shape;456;p46"/>
          <p:cNvSpPr txBox="1"/>
          <p:nvPr/>
        </p:nvSpPr>
        <p:spPr>
          <a:xfrm>
            <a:off x="6308059"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Fabricación</a:t>
            </a:r>
            <a:endParaRPr sz="1000">
              <a:solidFill>
                <a:srgbClr val="FFFFFF"/>
              </a:solidFill>
              <a:latin typeface="Roboto"/>
              <a:ea typeface="Roboto"/>
              <a:cs typeface="Roboto"/>
              <a:sym typeface="Roboto"/>
            </a:endParaRPr>
          </a:p>
        </p:txBody>
      </p:sp>
      <p:cxnSp>
        <p:nvCxnSpPr>
          <p:cNvPr id="457" name="Google Shape;457;p46"/>
          <p:cNvCxnSpPr/>
          <p:nvPr/>
        </p:nvCxnSpPr>
        <p:spPr>
          <a:xfrm>
            <a:off x="1219278" y="1782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58" name="Google Shape;458;p46"/>
          <p:cNvSpPr/>
          <p:nvPr/>
        </p:nvSpPr>
        <p:spPr>
          <a:xfrm flipH="1">
            <a:off x="685698" y="2321783"/>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59" name="Google Shape;459;p46"/>
          <p:cNvSpPr/>
          <p:nvPr/>
        </p:nvSpPr>
        <p:spPr>
          <a:xfrm>
            <a:off x="685325" y="2463363"/>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0" name="Google Shape;460;p46"/>
          <p:cNvCxnSpPr/>
          <p:nvPr/>
        </p:nvCxnSpPr>
        <p:spPr>
          <a:xfrm>
            <a:off x="2312934" y="1782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61" name="Google Shape;461;p46"/>
          <p:cNvSpPr/>
          <p:nvPr/>
        </p:nvSpPr>
        <p:spPr>
          <a:xfrm flipH="1">
            <a:off x="1779355" y="2321783"/>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999999"/>
                </a:solidFill>
              </a:rPr>
              <a:t>  </a:t>
            </a:r>
            <a:endParaRPr>
              <a:solidFill>
                <a:srgbClr val="999999"/>
              </a:solidFill>
            </a:endParaRPr>
          </a:p>
        </p:txBody>
      </p:sp>
      <p:sp>
        <p:nvSpPr>
          <p:cNvPr id="462" name="Google Shape;462;p46"/>
          <p:cNvSpPr/>
          <p:nvPr/>
        </p:nvSpPr>
        <p:spPr>
          <a:xfrm>
            <a:off x="1778982" y="2463363"/>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3" name="Google Shape;463;p46"/>
          <p:cNvCxnSpPr/>
          <p:nvPr/>
        </p:nvCxnSpPr>
        <p:spPr>
          <a:xfrm>
            <a:off x="3407140" y="1782783"/>
            <a:ext cx="639000" cy="660000"/>
          </a:xfrm>
          <a:prstGeom prst="straightConnector1">
            <a:avLst/>
          </a:prstGeom>
          <a:noFill/>
          <a:ln cap="flat" cmpd="sng" w="9525">
            <a:solidFill>
              <a:srgbClr val="FFFFFF"/>
            </a:solidFill>
            <a:prstDash val="solid"/>
            <a:round/>
            <a:headEnd len="med" w="med" type="none"/>
            <a:tailEnd len="med" w="med" type="none"/>
          </a:ln>
        </p:spPr>
      </p:cxnSp>
      <p:sp>
        <p:nvSpPr>
          <p:cNvPr id="464" name="Google Shape;464;p46"/>
          <p:cNvSpPr/>
          <p:nvPr/>
        </p:nvSpPr>
        <p:spPr>
          <a:xfrm flipH="1">
            <a:off x="2873561" y="2321783"/>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5" name="Google Shape;465;p46"/>
          <p:cNvSpPr/>
          <p:nvPr/>
        </p:nvSpPr>
        <p:spPr>
          <a:xfrm>
            <a:off x="2873188" y="2463363"/>
            <a:ext cx="1185000" cy="128100"/>
          </a:xfrm>
          <a:prstGeom prst="parallelogram">
            <a:avLst>
              <a:gd fmla="val 96952"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6" name="Google Shape;466;p46"/>
          <p:cNvCxnSpPr/>
          <p:nvPr/>
        </p:nvCxnSpPr>
        <p:spPr>
          <a:xfrm>
            <a:off x="4498704" y="1782783"/>
            <a:ext cx="639000" cy="660000"/>
          </a:xfrm>
          <a:prstGeom prst="straightConnector1">
            <a:avLst/>
          </a:prstGeom>
          <a:noFill/>
          <a:ln cap="flat" cmpd="sng" w="9525">
            <a:solidFill>
              <a:srgbClr val="4E5567"/>
            </a:solidFill>
            <a:prstDash val="solid"/>
            <a:round/>
            <a:headEnd len="med" w="med" type="none"/>
            <a:tailEnd len="med" w="med" type="none"/>
          </a:ln>
        </p:spPr>
      </p:cxnSp>
      <p:sp>
        <p:nvSpPr>
          <p:cNvPr id="467" name="Google Shape;467;p46"/>
          <p:cNvSpPr/>
          <p:nvPr/>
        </p:nvSpPr>
        <p:spPr>
          <a:xfrm flipH="1">
            <a:off x="3965124" y="2321783"/>
            <a:ext cx="1185000" cy="128100"/>
          </a:xfrm>
          <a:prstGeom prst="parallelogram">
            <a:avLst>
              <a:gd fmla="val 96952"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68" name="Google Shape;468;p46"/>
          <p:cNvSpPr/>
          <p:nvPr/>
        </p:nvSpPr>
        <p:spPr>
          <a:xfrm>
            <a:off x="3964751" y="246336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69" name="Google Shape;469;p46"/>
          <p:cNvCxnSpPr/>
          <p:nvPr/>
        </p:nvCxnSpPr>
        <p:spPr>
          <a:xfrm>
            <a:off x="5587002" y="1782783"/>
            <a:ext cx="639000" cy="660000"/>
          </a:xfrm>
          <a:prstGeom prst="straightConnector1">
            <a:avLst/>
          </a:prstGeom>
          <a:noFill/>
          <a:ln cap="flat" cmpd="sng" w="9525">
            <a:solidFill>
              <a:srgbClr val="4E5567"/>
            </a:solidFill>
            <a:prstDash val="solid"/>
            <a:round/>
            <a:headEnd len="med" w="med" type="none"/>
            <a:tailEnd len="med" w="med" type="none"/>
          </a:ln>
        </p:spPr>
      </p:cxnSp>
      <p:sp>
        <p:nvSpPr>
          <p:cNvPr id="470" name="Google Shape;470;p46"/>
          <p:cNvSpPr/>
          <p:nvPr/>
        </p:nvSpPr>
        <p:spPr>
          <a:xfrm flipH="1">
            <a:off x="5053422" y="232178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1" name="Google Shape;471;p46"/>
          <p:cNvSpPr/>
          <p:nvPr/>
        </p:nvSpPr>
        <p:spPr>
          <a:xfrm>
            <a:off x="5053050" y="246336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cxnSp>
        <p:nvCxnSpPr>
          <p:cNvPr id="472" name="Google Shape;472;p46"/>
          <p:cNvCxnSpPr/>
          <p:nvPr/>
        </p:nvCxnSpPr>
        <p:spPr>
          <a:xfrm>
            <a:off x="6678923" y="1782783"/>
            <a:ext cx="639000" cy="660000"/>
          </a:xfrm>
          <a:prstGeom prst="straightConnector1">
            <a:avLst/>
          </a:prstGeom>
          <a:noFill/>
          <a:ln cap="flat" cmpd="sng" w="9525">
            <a:solidFill>
              <a:srgbClr val="4E5567"/>
            </a:solidFill>
            <a:prstDash val="solid"/>
            <a:round/>
            <a:headEnd len="med" w="med" type="none"/>
            <a:tailEnd len="med" w="med" type="none"/>
          </a:ln>
        </p:spPr>
      </p:cxnSp>
      <p:sp>
        <p:nvSpPr>
          <p:cNvPr id="473" name="Google Shape;473;p46"/>
          <p:cNvSpPr/>
          <p:nvPr/>
        </p:nvSpPr>
        <p:spPr>
          <a:xfrm flipH="1">
            <a:off x="6145343" y="232178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4" name="Google Shape;474;p46"/>
          <p:cNvSpPr/>
          <p:nvPr/>
        </p:nvSpPr>
        <p:spPr>
          <a:xfrm>
            <a:off x="6144970" y="246336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75" name="Google Shape;475;p46"/>
          <p:cNvSpPr txBox="1"/>
          <p:nvPr/>
        </p:nvSpPr>
        <p:spPr>
          <a:xfrm>
            <a:off x="652728"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1</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76" name="Google Shape;476;p46"/>
          <p:cNvSpPr txBox="1"/>
          <p:nvPr/>
        </p:nvSpPr>
        <p:spPr>
          <a:xfrm>
            <a:off x="1733257"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2</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77" name="Google Shape;477;p46"/>
          <p:cNvSpPr txBox="1"/>
          <p:nvPr/>
        </p:nvSpPr>
        <p:spPr>
          <a:xfrm>
            <a:off x="2869796"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3</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78" name="Google Shape;478;p46"/>
          <p:cNvSpPr txBox="1"/>
          <p:nvPr/>
        </p:nvSpPr>
        <p:spPr>
          <a:xfrm>
            <a:off x="3940193"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4</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79" name="Google Shape;479;p46"/>
          <p:cNvSpPr txBox="1"/>
          <p:nvPr/>
        </p:nvSpPr>
        <p:spPr>
          <a:xfrm>
            <a:off x="5042603"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5</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80" name="Google Shape;480;p46"/>
          <p:cNvSpPr txBox="1"/>
          <p:nvPr/>
        </p:nvSpPr>
        <p:spPr>
          <a:xfrm>
            <a:off x="6120412"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6</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81" name="Google Shape;481;p46"/>
          <p:cNvSpPr txBox="1"/>
          <p:nvPr/>
        </p:nvSpPr>
        <p:spPr>
          <a:xfrm>
            <a:off x="1735750" y="3013100"/>
            <a:ext cx="1185000" cy="10152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Simulaciones</a:t>
            </a:r>
            <a:r>
              <a:rPr lang="es" sz="800">
                <a:solidFill>
                  <a:srgbClr val="FFFFFF"/>
                </a:solidFill>
                <a:latin typeface="Roboto"/>
                <a:ea typeface="Roboto"/>
                <a:cs typeface="Roboto"/>
                <a:sym typeface="Roboto"/>
              </a:rPr>
              <a:t> básicas</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Simulaciones mediante barrido paramétrico (CST)</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Limitaciones físicas</a:t>
            </a:r>
            <a:endParaRPr sz="800">
              <a:solidFill>
                <a:srgbClr val="FFFFFF"/>
              </a:solidFill>
              <a:latin typeface="Roboto"/>
              <a:ea typeface="Roboto"/>
              <a:cs typeface="Roboto"/>
              <a:sym typeface="Roboto"/>
            </a:endParaRPr>
          </a:p>
        </p:txBody>
      </p:sp>
      <p:sp>
        <p:nvSpPr>
          <p:cNvPr id="482" name="Google Shape;482;p46"/>
          <p:cNvSpPr txBox="1"/>
          <p:nvPr/>
        </p:nvSpPr>
        <p:spPr>
          <a:xfrm>
            <a:off x="2873550" y="3013100"/>
            <a:ext cx="1185000" cy="17067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Simulación</a:t>
            </a:r>
            <a:r>
              <a:rPr lang="es" sz="800">
                <a:solidFill>
                  <a:srgbClr val="FFFFFF"/>
                </a:solidFill>
                <a:latin typeface="Roboto"/>
                <a:ea typeface="Roboto"/>
                <a:cs typeface="Roboto"/>
                <a:sym typeface="Roboto"/>
              </a:rPr>
              <a:t> inicial (CST Studio)</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Comparación contra horn piramidal</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Simulación en openEMS</a:t>
            </a:r>
            <a:endParaRPr sz="800">
              <a:solidFill>
                <a:srgbClr val="FFFFFF"/>
              </a:solidFill>
              <a:latin typeface="Roboto"/>
              <a:ea typeface="Roboto"/>
              <a:cs typeface="Roboto"/>
              <a:sym typeface="Roboto"/>
            </a:endParaRPr>
          </a:p>
        </p:txBody>
      </p:sp>
      <p:sp>
        <p:nvSpPr>
          <p:cNvPr id="483" name="Google Shape;483;p46"/>
          <p:cNvSpPr txBox="1"/>
          <p:nvPr/>
        </p:nvSpPr>
        <p:spPr>
          <a:xfrm>
            <a:off x="3964750" y="3013100"/>
            <a:ext cx="1185000" cy="17067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FFFFFF"/>
              </a:buClr>
              <a:buSzPts val="800"/>
              <a:buFont typeface="Roboto"/>
              <a:buChar char="●"/>
            </a:pPr>
            <a:r>
              <a:rPr lang="es" sz="800">
                <a:solidFill>
                  <a:srgbClr val="FFFFFF"/>
                </a:solidFill>
                <a:latin typeface="Roboto"/>
                <a:ea typeface="Roboto"/>
                <a:cs typeface="Roboto"/>
                <a:sym typeface="Roboto"/>
              </a:rPr>
              <a:t>Simulación inicial de modelo base (Open EMS)</a:t>
            </a:r>
            <a:endParaRPr sz="800">
              <a:solidFill>
                <a:srgbClr val="FFFFFF"/>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Manipulación del modelo base</a:t>
            </a:r>
            <a:endParaRPr sz="800">
              <a:solidFill>
                <a:srgbClr val="B7B7B7"/>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Investigación influencia constructiva en parámetros eléctricos</a:t>
            </a:r>
            <a:endParaRPr sz="800">
              <a:solidFill>
                <a:srgbClr val="B7B7B7"/>
              </a:solidFill>
              <a:latin typeface="Roboto"/>
              <a:ea typeface="Roboto"/>
              <a:cs typeface="Roboto"/>
              <a:sym typeface="Roboto"/>
            </a:endParaRPr>
          </a:p>
        </p:txBody>
      </p:sp>
      <p:sp>
        <p:nvSpPr>
          <p:cNvPr id="484" name="Google Shape;484;p46"/>
          <p:cNvSpPr txBox="1"/>
          <p:nvPr/>
        </p:nvSpPr>
        <p:spPr>
          <a:xfrm>
            <a:off x="5053425" y="3013100"/>
            <a:ext cx="1185000" cy="17067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Simulación combinada</a:t>
            </a:r>
            <a:endParaRPr sz="800">
              <a:solidFill>
                <a:srgbClr val="B7B7B7"/>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Obtención de parámetros finales en simulación (CST Studio)</a:t>
            </a:r>
            <a:endParaRPr sz="800">
              <a:solidFill>
                <a:srgbClr val="B7B7B7"/>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Corroboración en OpenEMS</a:t>
            </a:r>
            <a:endParaRPr sz="800">
              <a:solidFill>
                <a:srgbClr val="B7B7B7"/>
              </a:solidFill>
              <a:latin typeface="Roboto"/>
              <a:ea typeface="Roboto"/>
              <a:cs typeface="Roboto"/>
              <a:sym typeface="Roboto"/>
            </a:endParaRPr>
          </a:p>
        </p:txBody>
      </p:sp>
      <p:sp>
        <p:nvSpPr>
          <p:cNvPr id="485" name="Google Shape;485;p46"/>
          <p:cNvSpPr txBox="1"/>
          <p:nvPr/>
        </p:nvSpPr>
        <p:spPr>
          <a:xfrm>
            <a:off x="6145350" y="3013100"/>
            <a:ext cx="1185000" cy="17067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Impresión 3D de diseño ganador</a:t>
            </a:r>
            <a:endParaRPr sz="800">
              <a:solidFill>
                <a:srgbClr val="B7B7B7"/>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Metalización</a:t>
            </a:r>
            <a:endParaRPr sz="800">
              <a:solidFill>
                <a:srgbClr val="B7B7B7"/>
              </a:solidFill>
              <a:latin typeface="Roboto"/>
              <a:ea typeface="Roboto"/>
              <a:cs typeface="Roboto"/>
              <a:sym typeface="Roboto"/>
            </a:endParaRPr>
          </a:p>
        </p:txBody>
      </p:sp>
      <p:sp>
        <p:nvSpPr>
          <p:cNvPr id="486" name="Google Shape;486;p46"/>
          <p:cNvSpPr txBox="1"/>
          <p:nvPr/>
        </p:nvSpPr>
        <p:spPr>
          <a:xfrm>
            <a:off x="7385859" y="2636425"/>
            <a:ext cx="1136400" cy="40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chemeClr val="lt1"/>
                </a:solidFill>
                <a:latin typeface="Roboto"/>
                <a:ea typeface="Roboto"/>
                <a:cs typeface="Roboto"/>
                <a:sym typeface="Roboto"/>
              </a:rPr>
              <a:t>Medición</a:t>
            </a:r>
            <a:endParaRPr sz="1000">
              <a:solidFill>
                <a:srgbClr val="FFFFFF"/>
              </a:solidFill>
              <a:latin typeface="Roboto"/>
              <a:ea typeface="Roboto"/>
              <a:cs typeface="Roboto"/>
              <a:sym typeface="Roboto"/>
            </a:endParaRPr>
          </a:p>
        </p:txBody>
      </p:sp>
      <p:cxnSp>
        <p:nvCxnSpPr>
          <p:cNvPr id="487" name="Google Shape;487;p46"/>
          <p:cNvCxnSpPr/>
          <p:nvPr/>
        </p:nvCxnSpPr>
        <p:spPr>
          <a:xfrm>
            <a:off x="7769948" y="1782783"/>
            <a:ext cx="639000" cy="660000"/>
          </a:xfrm>
          <a:prstGeom prst="straightConnector1">
            <a:avLst/>
          </a:prstGeom>
          <a:noFill/>
          <a:ln cap="flat" cmpd="sng" w="9525">
            <a:solidFill>
              <a:srgbClr val="4E5567"/>
            </a:solidFill>
            <a:prstDash val="solid"/>
            <a:round/>
            <a:headEnd len="med" w="med" type="none"/>
            <a:tailEnd len="med" w="med" type="none"/>
          </a:ln>
        </p:spPr>
      </p:cxnSp>
      <p:sp>
        <p:nvSpPr>
          <p:cNvPr id="488" name="Google Shape;488;p46"/>
          <p:cNvSpPr/>
          <p:nvPr/>
        </p:nvSpPr>
        <p:spPr>
          <a:xfrm flipH="1">
            <a:off x="7236368" y="232178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89" name="Google Shape;489;p46"/>
          <p:cNvSpPr/>
          <p:nvPr/>
        </p:nvSpPr>
        <p:spPr>
          <a:xfrm>
            <a:off x="7235995" y="2463363"/>
            <a:ext cx="1185000" cy="128100"/>
          </a:xfrm>
          <a:prstGeom prst="parallelogram">
            <a:avLst>
              <a:gd fmla="val 96952" name="adj"/>
            </a:avLst>
          </a:prstGeom>
          <a:solidFill>
            <a:srgbClr val="4E55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90" name="Google Shape;490;p46"/>
          <p:cNvSpPr txBox="1"/>
          <p:nvPr/>
        </p:nvSpPr>
        <p:spPr>
          <a:xfrm>
            <a:off x="7211437" y="1607000"/>
            <a:ext cx="538200" cy="214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800">
                <a:solidFill>
                  <a:srgbClr val="FFFFFF"/>
                </a:solidFill>
                <a:latin typeface="Roboto"/>
                <a:ea typeface="Roboto"/>
                <a:cs typeface="Roboto"/>
                <a:sym typeface="Roboto"/>
              </a:rPr>
              <a:t>Etapa 7</a:t>
            </a:r>
            <a:endParaRPr sz="800">
              <a:solidFill>
                <a:srgbClr val="FFFFFF"/>
              </a:solidFill>
              <a:latin typeface="Roboto"/>
              <a:ea typeface="Roboto"/>
              <a:cs typeface="Roboto"/>
              <a:sym typeface="Roboto"/>
            </a:endParaRPr>
          </a:p>
          <a:p>
            <a:pPr indent="0" lvl="0" marL="0" rtl="0" algn="r">
              <a:spcBef>
                <a:spcPts val="1600"/>
              </a:spcBef>
              <a:spcAft>
                <a:spcPts val="1600"/>
              </a:spcAft>
              <a:buNone/>
            </a:pPr>
            <a:r>
              <a:t/>
            </a:r>
            <a:endParaRPr sz="800">
              <a:solidFill>
                <a:srgbClr val="FFFFFF"/>
              </a:solidFill>
              <a:latin typeface="Roboto"/>
              <a:ea typeface="Roboto"/>
              <a:cs typeface="Roboto"/>
              <a:sym typeface="Roboto"/>
            </a:endParaRPr>
          </a:p>
        </p:txBody>
      </p:sp>
      <p:sp>
        <p:nvSpPr>
          <p:cNvPr id="491" name="Google Shape;491;p46"/>
          <p:cNvSpPr txBox="1"/>
          <p:nvPr/>
        </p:nvSpPr>
        <p:spPr>
          <a:xfrm>
            <a:off x="7361550" y="3013100"/>
            <a:ext cx="1185000" cy="1706700"/>
          </a:xfrm>
          <a:prstGeom prst="rect">
            <a:avLst/>
          </a:prstGeom>
          <a:noFill/>
          <a:ln>
            <a:noFill/>
          </a:ln>
        </p:spPr>
        <p:txBody>
          <a:bodyPr anchorCtr="0" anchor="t" bIns="91425" lIns="91425" spcFirstLastPara="1" rIns="91425" wrap="square" tIns="91425">
            <a:normAutofit/>
          </a:bodyPr>
          <a:lstStyle/>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Medición parámetros mediante uso VNA</a:t>
            </a:r>
            <a:endParaRPr sz="800">
              <a:solidFill>
                <a:srgbClr val="B7B7B7"/>
              </a:solidFill>
              <a:latin typeface="Roboto"/>
              <a:ea typeface="Roboto"/>
              <a:cs typeface="Roboto"/>
              <a:sym typeface="Roboto"/>
            </a:endParaRPr>
          </a:p>
          <a:p>
            <a:pPr indent="-140799" lvl="0" marL="89999" rtl="0" algn="l">
              <a:spcBef>
                <a:spcPts val="0"/>
              </a:spcBef>
              <a:spcAft>
                <a:spcPts val="0"/>
              </a:spcAft>
              <a:buClr>
                <a:srgbClr val="B7B7B7"/>
              </a:buClr>
              <a:buSzPts val="800"/>
              <a:buFont typeface="Roboto"/>
              <a:buChar char="●"/>
            </a:pPr>
            <a:r>
              <a:rPr lang="es" sz="800">
                <a:solidFill>
                  <a:srgbClr val="B7B7B7"/>
                </a:solidFill>
                <a:latin typeface="Roboto"/>
                <a:ea typeface="Roboto"/>
                <a:cs typeface="Roboto"/>
                <a:sym typeface="Roboto"/>
              </a:rPr>
              <a:t>Cálculo de incertidumbre final</a:t>
            </a:r>
            <a:endParaRPr sz="800">
              <a:solidFill>
                <a:srgbClr val="B7B7B7"/>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Referencias</a:t>
            </a:r>
            <a:endParaRPr/>
          </a:p>
        </p:txBody>
      </p:sp>
      <p:sp>
        <p:nvSpPr>
          <p:cNvPr id="497" name="Google Shape;497;p47"/>
          <p:cNvSpPr txBox="1"/>
          <p:nvPr/>
        </p:nvSpPr>
        <p:spPr>
          <a:xfrm>
            <a:off x="3591825" y="2571500"/>
            <a:ext cx="4956600" cy="66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500">
              <a:solidFill>
                <a:schemeClr val="lt1"/>
              </a:solidFill>
              <a:latin typeface="Verdana"/>
              <a:ea typeface="Verdana"/>
              <a:cs typeface="Verdana"/>
              <a:sym typeface="Verdana"/>
            </a:endParaRPr>
          </a:p>
          <a:p>
            <a:pPr indent="0" lvl="0" marL="0" rtl="0" algn="l">
              <a:spcBef>
                <a:spcPts val="0"/>
              </a:spcBef>
              <a:spcAft>
                <a:spcPts val="0"/>
              </a:spcAft>
              <a:buNone/>
            </a:pPr>
            <a:r>
              <a:t/>
            </a:r>
            <a:endParaRPr>
              <a:solidFill>
                <a:schemeClr val="lt1"/>
              </a:solidFill>
              <a:latin typeface="Verdana"/>
              <a:ea typeface="Verdana"/>
              <a:cs typeface="Verdana"/>
              <a:sym typeface="Verdana"/>
            </a:endParaRPr>
          </a:p>
        </p:txBody>
      </p:sp>
      <p:sp>
        <p:nvSpPr>
          <p:cNvPr id="498" name="Google Shape;498;p47"/>
          <p:cNvSpPr txBox="1"/>
          <p:nvPr>
            <p:ph idx="4294967295" type="title"/>
          </p:nvPr>
        </p:nvSpPr>
        <p:spPr>
          <a:xfrm>
            <a:off x="361075" y="1566050"/>
            <a:ext cx="8187300" cy="3175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Verdana"/>
              <a:buChar char="●"/>
            </a:pPr>
            <a:r>
              <a:rPr lang="es" sz="1600">
                <a:latin typeface="Verdana"/>
                <a:ea typeface="Verdana"/>
                <a:cs typeface="Verdana"/>
                <a:sym typeface="Verdana"/>
              </a:rPr>
              <a:t>Antenna Theory Analysis and Design - C.A.Balanis.</a:t>
            </a:r>
            <a:endParaRPr sz="1600">
              <a:latin typeface="Verdana"/>
              <a:ea typeface="Verdana"/>
              <a:cs typeface="Verdana"/>
              <a:sym typeface="Verdana"/>
            </a:endParaRPr>
          </a:p>
          <a:p>
            <a:pPr indent="-330200" lvl="0" marL="457200" rtl="0" algn="l">
              <a:spcBef>
                <a:spcPts val="1000"/>
              </a:spcBef>
              <a:spcAft>
                <a:spcPts val="0"/>
              </a:spcAft>
              <a:buSzPts val="1600"/>
              <a:buFont typeface="Verdana"/>
              <a:buChar char="●"/>
            </a:pPr>
            <a:r>
              <a:rPr lang="es" sz="1600">
                <a:latin typeface="Verdana"/>
                <a:ea typeface="Verdana"/>
                <a:cs typeface="Verdana"/>
                <a:sym typeface="Verdana"/>
              </a:rPr>
              <a:t>Practical Antenna Handbook - Joseph J. Carr, George W. Hippiesley.</a:t>
            </a:r>
            <a:endParaRPr sz="1600">
              <a:latin typeface="Verdana"/>
              <a:ea typeface="Verdana"/>
              <a:cs typeface="Verdana"/>
              <a:sym typeface="Verdana"/>
            </a:endParaRPr>
          </a:p>
          <a:p>
            <a:pPr indent="-330200" lvl="0" marL="457200" rtl="0" algn="l">
              <a:spcBef>
                <a:spcPts val="1000"/>
              </a:spcBef>
              <a:spcAft>
                <a:spcPts val="0"/>
              </a:spcAft>
              <a:buSzPts val="1600"/>
              <a:buFont typeface="Verdana"/>
              <a:buChar char="●"/>
            </a:pPr>
            <a:r>
              <a:rPr lang="es" sz="1600">
                <a:latin typeface="Verdana"/>
                <a:ea typeface="Verdana"/>
                <a:cs typeface="Verdana"/>
                <a:sym typeface="Verdana"/>
              </a:rPr>
              <a:t>An Aperture-Matched Horn Design - Walter D. Burnside, C. W. Chuang.</a:t>
            </a:r>
            <a:endParaRPr sz="1600">
              <a:latin typeface="Verdana"/>
              <a:ea typeface="Verdana"/>
              <a:cs typeface="Verdana"/>
              <a:sym typeface="Verdana"/>
            </a:endParaRPr>
          </a:p>
          <a:p>
            <a:pPr indent="-330200" lvl="0" marL="457200" rtl="0" algn="l">
              <a:spcBef>
                <a:spcPts val="1000"/>
              </a:spcBef>
              <a:spcAft>
                <a:spcPts val="0"/>
              </a:spcAft>
              <a:buSzPts val="1600"/>
              <a:buFont typeface="Verdana"/>
              <a:buChar char="●"/>
            </a:pPr>
            <a:r>
              <a:rPr lang="es" sz="1600">
                <a:latin typeface="Verdana"/>
                <a:ea typeface="Verdana"/>
                <a:cs typeface="Verdana"/>
                <a:sym typeface="Verdana"/>
              </a:rPr>
              <a:t>Antena Horn para operación en Banda  Ancha - Criollo Velasquez Edgar H.</a:t>
            </a:r>
            <a:endParaRPr sz="1600">
              <a:latin typeface="Verdana"/>
              <a:ea typeface="Verdana"/>
              <a:cs typeface="Verdana"/>
              <a:sym typeface="Verdana"/>
            </a:endParaRPr>
          </a:p>
          <a:p>
            <a:pPr indent="-330200" lvl="0" marL="457200" rtl="0" algn="l">
              <a:spcBef>
                <a:spcPts val="1000"/>
              </a:spcBef>
              <a:spcAft>
                <a:spcPts val="0"/>
              </a:spcAft>
              <a:buSzPts val="1600"/>
              <a:buFont typeface="Verdana"/>
              <a:buChar char="●"/>
            </a:pPr>
            <a:r>
              <a:rPr lang="es" sz="1600">
                <a:latin typeface="Verdana"/>
                <a:ea typeface="Verdana"/>
                <a:cs typeface="Verdana"/>
                <a:sym typeface="Verdana"/>
              </a:rPr>
              <a:t>Dual-Polarization and Low-Sidelobe Corrugated Rectangular Horn Antennas for Outdoor RCS Measurement - Changying Wu, Congxiang Li, Chufeng Hu and Yevhen Yashchyshyn.</a:t>
            </a:r>
            <a:endParaRPr sz="1600">
              <a:latin typeface="Verdana"/>
              <a:ea typeface="Verdana"/>
              <a:cs typeface="Verdana"/>
              <a:sym typeface="Verdana"/>
            </a:endParaRPr>
          </a:p>
          <a:p>
            <a:pPr indent="0" lvl="0" marL="457200" rtl="0" algn="l">
              <a:spcBef>
                <a:spcPts val="1000"/>
              </a:spcBef>
              <a:spcAft>
                <a:spcPts val="1000"/>
              </a:spcAft>
              <a:buNone/>
            </a:pPr>
            <a:r>
              <a:t/>
            </a:r>
            <a:endParaRPr sz="1600">
              <a:latin typeface="Verdana"/>
              <a:ea typeface="Verdana"/>
              <a:cs typeface="Verdana"/>
              <a:sym typeface="Verdan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8"/>
          <p:cNvSpPr txBox="1"/>
          <p:nvPr>
            <p:ph type="title"/>
          </p:nvPr>
        </p:nvSpPr>
        <p:spPr>
          <a:xfrm>
            <a:off x="669150" y="1551050"/>
            <a:ext cx="7805700" cy="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s" sz="3900"/>
              <a:t>¡Gracias por la atención!</a:t>
            </a:r>
            <a:endParaRPr i="1" sz="3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9"/>
          <p:cNvSpPr txBox="1"/>
          <p:nvPr>
            <p:ph idx="1" type="body"/>
          </p:nvPr>
        </p:nvSpPr>
        <p:spPr>
          <a:xfrm>
            <a:off x="2650350" y="1756650"/>
            <a:ext cx="3843300" cy="16302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i="1" lang="es" sz="4200">
                <a:latin typeface="Arial"/>
                <a:ea typeface="Arial"/>
                <a:cs typeface="Arial"/>
                <a:sym typeface="Arial"/>
              </a:rPr>
              <a:t>¿Preguntas?</a:t>
            </a:r>
            <a:endParaRPr i="1" sz="4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a:t>
            </a:r>
            <a:endParaRPr/>
          </a:p>
        </p:txBody>
      </p:sp>
      <p:sp>
        <p:nvSpPr>
          <p:cNvPr id="250" name="Google Shape;250;p20"/>
          <p:cNvSpPr txBox="1"/>
          <p:nvPr>
            <p:ph idx="1" type="body"/>
          </p:nvPr>
        </p:nvSpPr>
        <p:spPr>
          <a:xfrm>
            <a:off x="4018025" y="1106025"/>
            <a:ext cx="4617900" cy="26370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Verdana"/>
                <a:ea typeface="Verdana"/>
                <a:cs typeface="Verdana"/>
                <a:sym typeface="Verdana"/>
              </a:rPr>
              <a:t>Diseñar, simular y construir una antena que trabaje en banda X (8,2 GHz a 12,4 GHz)</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rPr lang="es" sz="1500">
                <a:solidFill>
                  <a:schemeClr val="lt1"/>
                </a:solidFill>
                <a:latin typeface="Verdana"/>
                <a:ea typeface="Verdana"/>
                <a:cs typeface="Verdana"/>
                <a:sym typeface="Verdana"/>
              </a:rPr>
              <a:t>Determinar los lóbulos de radiación de la misma. </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rPr lang="es" sz="1500">
                <a:solidFill>
                  <a:schemeClr val="lt1"/>
                </a:solidFill>
                <a:latin typeface="Verdana"/>
                <a:ea typeface="Verdana"/>
                <a:cs typeface="Verdana"/>
                <a:sym typeface="Verdana"/>
              </a:rPr>
              <a:t>Construirla mediante impresión 3D y medir con el VNA obteniendo especificaciones con su incertidumbre. </a:t>
            </a:r>
            <a:endParaRPr sz="1500">
              <a:solidFill>
                <a:schemeClr val="lt1"/>
              </a:solidFill>
              <a:latin typeface="Verdana"/>
              <a:ea typeface="Verdana"/>
              <a:cs typeface="Verdana"/>
              <a:sym typeface="Verdana"/>
            </a:endParaRPr>
          </a:p>
          <a:p>
            <a:pPr indent="0" lvl="0" marL="0" rtl="0" algn="l">
              <a:spcBef>
                <a:spcPts val="1600"/>
              </a:spcBef>
              <a:spcAft>
                <a:spcPts val="1600"/>
              </a:spcAft>
              <a:buNone/>
            </a:pPr>
            <a:r>
              <a:t/>
            </a:r>
            <a:endParaRPr sz="1500">
              <a:solidFill>
                <a:schemeClr val="lt1"/>
              </a:solidFill>
              <a:latin typeface="Verdana"/>
              <a:ea typeface="Verdana"/>
              <a:cs typeface="Verdana"/>
              <a:sym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 - Diseño (Parte I)</a:t>
            </a:r>
            <a:endParaRPr/>
          </a:p>
        </p:txBody>
      </p:sp>
      <p:sp>
        <p:nvSpPr>
          <p:cNvPr id="256" name="Google Shape;256;p21"/>
          <p:cNvSpPr txBox="1"/>
          <p:nvPr>
            <p:ph idx="4294967295" type="body"/>
          </p:nvPr>
        </p:nvSpPr>
        <p:spPr>
          <a:xfrm>
            <a:off x="1202650" y="1106025"/>
            <a:ext cx="7527600" cy="16752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Verdana"/>
                <a:ea typeface="Verdana"/>
                <a:cs typeface="Verdana"/>
                <a:sym typeface="Verdana"/>
              </a:rPr>
              <a:t>Al no tener una topología de antena definida el primer paso fue analizar </a:t>
            </a:r>
            <a:r>
              <a:rPr lang="es" sz="1500">
                <a:solidFill>
                  <a:schemeClr val="lt1"/>
                </a:solidFill>
                <a:latin typeface="Verdana"/>
                <a:ea typeface="Verdana"/>
                <a:cs typeface="Verdana"/>
                <a:sym typeface="Verdana"/>
              </a:rPr>
              <a:t>qué</a:t>
            </a:r>
            <a:r>
              <a:rPr lang="es" sz="1500">
                <a:solidFill>
                  <a:schemeClr val="lt1"/>
                </a:solidFill>
                <a:latin typeface="Verdana"/>
                <a:ea typeface="Verdana"/>
                <a:cs typeface="Verdana"/>
                <a:sym typeface="Verdana"/>
              </a:rPr>
              <a:t> opciones teníamos y sus diferencias.</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rPr lang="es" sz="1500">
                <a:solidFill>
                  <a:schemeClr val="lt1"/>
                </a:solidFill>
                <a:latin typeface="Verdana"/>
                <a:ea typeface="Verdana"/>
                <a:cs typeface="Verdana"/>
                <a:sym typeface="Verdana"/>
              </a:rPr>
              <a:t>Luego de </a:t>
            </a:r>
            <a:r>
              <a:rPr lang="es" sz="1500">
                <a:solidFill>
                  <a:schemeClr val="lt1"/>
                </a:solidFill>
                <a:latin typeface="Verdana"/>
                <a:ea typeface="Verdana"/>
                <a:cs typeface="Verdana"/>
                <a:sym typeface="Verdana"/>
              </a:rPr>
              <a:t>una </a:t>
            </a:r>
            <a:r>
              <a:rPr lang="es" sz="1500">
                <a:latin typeface="Verdana"/>
                <a:ea typeface="Verdana"/>
                <a:cs typeface="Verdana"/>
                <a:sym typeface="Verdana"/>
              </a:rPr>
              <a:t>primer </a:t>
            </a:r>
            <a:r>
              <a:rPr lang="es" sz="1500">
                <a:solidFill>
                  <a:schemeClr val="lt1"/>
                </a:solidFill>
                <a:latin typeface="Verdana"/>
                <a:ea typeface="Verdana"/>
                <a:cs typeface="Verdana"/>
                <a:sym typeface="Verdana"/>
              </a:rPr>
              <a:t>investigación y </a:t>
            </a:r>
            <a:r>
              <a:rPr lang="es" sz="1500">
                <a:latin typeface="Verdana"/>
                <a:ea typeface="Verdana"/>
                <a:cs typeface="Verdana"/>
                <a:sym typeface="Verdana"/>
              </a:rPr>
              <a:t>el correspondiente </a:t>
            </a:r>
            <a:r>
              <a:rPr i="1" lang="es" sz="1500">
                <a:solidFill>
                  <a:schemeClr val="lt1"/>
                </a:solidFill>
                <a:latin typeface="Verdana"/>
                <a:ea typeface="Verdana"/>
                <a:cs typeface="Verdana"/>
                <a:sym typeface="Verdana"/>
              </a:rPr>
              <a:t>feedback </a:t>
            </a:r>
            <a:r>
              <a:rPr lang="es" sz="1500">
                <a:solidFill>
                  <a:schemeClr val="lt1"/>
                </a:solidFill>
                <a:latin typeface="Verdana"/>
                <a:ea typeface="Verdana"/>
                <a:cs typeface="Verdana"/>
                <a:sym typeface="Verdana"/>
              </a:rPr>
              <a:t>de la cátedra tuvimos un punto de partida con antenas tipo “Horn” </a:t>
            </a:r>
            <a:r>
              <a:rPr lang="es" sz="1500">
                <a:latin typeface="Verdana"/>
                <a:ea typeface="Verdana"/>
                <a:cs typeface="Verdana"/>
                <a:sym typeface="Verdana"/>
              </a:rPr>
              <a:t>(tipo bocina)</a:t>
            </a:r>
            <a:endParaRPr/>
          </a:p>
          <a:p>
            <a:pPr indent="0" lvl="0" marL="0" rtl="0" algn="l">
              <a:spcBef>
                <a:spcPts val="1600"/>
              </a:spcBef>
              <a:spcAft>
                <a:spcPts val="1600"/>
              </a:spcAft>
              <a:buNone/>
            </a:pPr>
            <a:r>
              <a:t/>
            </a:r>
            <a:endParaRPr/>
          </a:p>
        </p:txBody>
      </p:sp>
      <p:pic>
        <p:nvPicPr>
          <p:cNvPr id="257" name="Google Shape;257;p21"/>
          <p:cNvPicPr preferRelativeResize="0"/>
          <p:nvPr/>
        </p:nvPicPr>
        <p:blipFill>
          <a:blip r:embed="rId3">
            <a:alphaModFix/>
          </a:blip>
          <a:stretch>
            <a:fillRect/>
          </a:stretch>
        </p:blipFill>
        <p:spPr>
          <a:xfrm>
            <a:off x="1297625" y="2888525"/>
            <a:ext cx="2476900" cy="1857675"/>
          </a:xfrm>
          <a:prstGeom prst="rect">
            <a:avLst/>
          </a:prstGeom>
          <a:noFill/>
          <a:ln>
            <a:noFill/>
          </a:ln>
        </p:spPr>
      </p:pic>
      <p:pic>
        <p:nvPicPr>
          <p:cNvPr id="258" name="Google Shape;258;p21"/>
          <p:cNvPicPr preferRelativeResize="0"/>
          <p:nvPr/>
        </p:nvPicPr>
        <p:blipFill>
          <a:blip r:embed="rId4">
            <a:alphaModFix/>
          </a:blip>
          <a:stretch>
            <a:fillRect/>
          </a:stretch>
        </p:blipFill>
        <p:spPr>
          <a:xfrm>
            <a:off x="4089111" y="2888525"/>
            <a:ext cx="4073339" cy="1857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 - Diseño (Parte II)</a:t>
            </a:r>
            <a:endParaRPr/>
          </a:p>
        </p:txBody>
      </p:sp>
      <p:sp>
        <p:nvSpPr>
          <p:cNvPr id="264" name="Google Shape;264;p22"/>
          <p:cNvSpPr txBox="1"/>
          <p:nvPr>
            <p:ph idx="4294967295" type="body"/>
          </p:nvPr>
        </p:nvSpPr>
        <p:spPr>
          <a:xfrm>
            <a:off x="1363725" y="1106025"/>
            <a:ext cx="6972900" cy="665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Verdana"/>
                <a:ea typeface="Verdana"/>
                <a:cs typeface="Verdana"/>
                <a:sym typeface="Verdana"/>
              </a:rPr>
              <a:t>Ya con el diseño base Horn investigamos cómo afectan los distintos parámetros </a:t>
            </a:r>
            <a:endParaRPr sz="1500">
              <a:solidFill>
                <a:schemeClr val="lt1"/>
              </a:solidFill>
              <a:latin typeface="Verdana"/>
              <a:ea typeface="Verdana"/>
              <a:cs typeface="Verdana"/>
              <a:sym typeface="Verdana"/>
            </a:endParaRPr>
          </a:p>
          <a:p>
            <a:pPr indent="0" lvl="0" marL="0" rtl="0" algn="l">
              <a:spcBef>
                <a:spcPts val="1600"/>
              </a:spcBef>
              <a:spcAft>
                <a:spcPts val="1600"/>
              </a:spcAft>
              <a:buNone/>
            </a:pPr>
            <a:r>
              <a:t/>
            </a:r>
            <a:endParaRPr sz="1500">
              <a:solidFill>
                <a:schemeClr val="lt1"/>
              </a:solidFill>
              <a:latin typeface="Verdana"/>
              <a:ea typeface="Verdana"/>
              <a:cs typeface="Verdana"/>
              <a:sym typeface="Verdana"/>
            </a:endParaRPr>
          </a:p>
        </p:txBody>
      </p:sp>
      <p:pic>
        <p:nvPicPr>
          <p:cNvPr id="265" name="Google Shape;265;p22"/>
          <p:cNvPicPr preferRelativeResize="0"/>
          <p:nvPr/>
        </p:nvPicPr>
        <p:blipFill>
          <a:blip r:embed="rId3">
            <a:alphaModFix/>
          </a:blip>
          <a:stretch>
            <a:fillRect/>
          </a:stretch>
        </p:blipFill>
        <p:spPr>
          <a:xfrm>
            <a:off x="1640350" y="2223700"/>
            <a:ext cx="3047241" cy="1504575"/>
          </a:xfrm>
          <a:prstGeom prst="rect">
            <a:avLst/>
          </a:prstGeom>
          <a:noFill/>
          <a:ln>
            <a:noFill/>
          </a:ln>
        </p:spPr>
      </p:pic>
      <p:pic>
        <p:nvPicPr>
          <p:cNvPr id="266" name="Google Shape;266;p22"/>
          <p:cNvPicPr preferRelativeResize="0"/>
          <p:nvPr/>
        </p:nvPicPr>
        <p:blipFill>
          <a:blip r:embed="rId4">
            <a:alphaModFix/>
          </a:blip>
          <a:stretch>
            <a:fillRect/>
          </a:stretch>
        </p:blipFill>
        <p:spPr>
          <a:xfrm>
            <a:off x="5478950" y="2223700"/>
            <a:ext cx="1719494" cy="1504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 - Simulación</a:t>
            </a:r>
            <a:endParaRPr/>
          </a:p>
        </p:txBody>
      </p:sp>
      <p:sp>
        <p:nvSpPr>
          <p:cNvPr id="272" name="Google Shape;272;p23"/>
          <p:cNvSpPr txBox="1"/>
          <p:nvPr>
            <p:ph idx="1" type="body"/>
          </p:nvPr>
        </p:nvSpPr>
        <p:spPr>
          <a:xfrm>
            <a:off x="4018025" y="1181175"/>
            <a:ext cx="4318500" cy="328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Verdana"/>
                <a:ea typeface="Verdana"/>
                <a:cs typeface="Verdana"/>
                <a:sym typeface="Verdana"/>
              </a:rPr>
              <a:t>Utilizar un software libre (sin licencia / gratuito) que permita simular distintas variantes propuestas obteniendo sus parámetros.</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rPr lang="es" sz="1500">
                <a:solidFill>
                  <a:schemeClr val="lt1"/>
                </a:solidFill>
                <a:latin typeface="Verdana"/>
                <a:ea typeface="Verdana"/>
                <a:cs typeface="Verdana"/>
                <a:sym typeface="Verdana"/>
              </a:rPr>
              <a:t>Software propuesto por la cátedra -&gt; OpenEMS</a:t>
            </a:r>
            <a:endParaRPr sz="1500">
              <a:solidFill>
                <a:schemeClr val="lt1"/>
              </a:solidFill>
              <a:latin typeface="Verdana"/>
              <a:ea typeface="Verdana"/>
              <a:cs typeface="Verdana"/>
              <a:sym typeface="Verdana"/>
            </a:endParaRPr>
          </a:p>
          <a:p>
            <a:pPr indent="0" lvl="0" marL="0" rtl="0" algn="l">
              <a:spcBef>
                <a:spcPts val="1600"/>
              </a:spcBef>
              <a:spcAft>
                <a:spcPts val="1600"/>
              </a:spcAft>
              <a:buNone/>
            </a:pPr>
            <a:r>
              <a:t/>
            </a:r>
            <a:endParaRPr sz="1500">
              <a:solidFill>
                <a:schemeClr val="lt1"/>
              </a:solidFill>
              <a:latin typeface="Verdana"/>
              <a:ea typeface="Verdana"/>
              <a:cs typeface="Verdana"/>
              <a:sym typeface="Verdana"/>
            </a:endParaRPr>
          </a:p>
        </p:txBody>
      </p:sp>
      <p:pic>
        <p:nvPicPr>
          <p:cNvPr id="273" name="Google Shape;273;p23"/>
          <p:cNvPicPr preferRelativeResize="0"/>
          <p:nvPr/>
        </p:nvPicPr>
        <p:blipFill>
          <a:blip r:embed="rId3">
            <a:alphaModFix/>
          </a:blip>
          <a:stretch>
            <a:fillRect/>
          </a:stretch>
        </p:blipFill>
        <p:spPr>
          <a:xfrm>
            <a:off x="5636275" y="3307300"/>
            <a:ext cx="3168851" cy="178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Objetivo del proyecto - </a:t>
            </a:r>
            <a:r>
              <a:rPr lang="es"/>
              <a:t>Fabricación</a:t>
            </a:r>
            <a:endParaRPr/>
          </a:p>
        </p:txBody>
      </p:sp>
      <p:sp>
        <p:nvSpPr>
          <p:cNvPr id="279" name="Google Shape;279;p24"/>
          <p:cNvSpPr txBox="1"/>
          <p:nvPr>
            <p:ph idx="1" type="body"/>
          </p:nvPr>
        </p:nvSpPr>
        <p:spPr>
          <a:xfrm>
            <a:off x="4018025" y="1181175"/>
            <a:ext cx="4318500" cy="328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solidFill>
                  <a:schemeClr val="lt1"/>
                </a:solidFill>
                <a:latin typeface="Verdana"/>
                <a:ea typeface="Verdana"/>
                <a:cs typeface="Verdana"/>
                <a:sym typeface="Verdana"/>
              </a:rPr>
              <a:t>Mediante impresión 3D construir la o las antenas que mejores parámetros hayan arrojado en las simulaciones.</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rPr lang="es" sz="1500">
                <a:solidFill>
                  <a:schemeClr val="lt1"/>
                </a:solidFill>
                <a:latin typeface="Verdana"/>
                <a:ea typeface="Verdana"/>
                <a:cs typeface="Verdana"/>
                <a:sym typeface="Verdana"/>
              </a:rPr>
              <a:t>Adecuar la fabricación para su correcto funcionamiento (refinamiento, metalización y calibración)</a:t>
            </a:r>
            <a:endParaRPr sz="1500">
              <a:solidFill>
                <a:schemeClr val="lt1"/>
              </a:solidFill>
              <a:latin typeface="Verdana"/>
              <a:ea typeface="Verdana"/>
              <a:cs typeface="Verdana"/>
              <a:sym typeface="Verdana"/>
            </a:endParaRPr>
          </a:p>
          <a:p>
            <a:pPr indent="0" lvl="0" marL="0" rtl="0" algn="l">
              <a:spcBef>
                <a:spcPts val="1600"/>
              </a:spcBef>
              <a:spcAft>
                <a:spcPts val="0"/>
              </a:spcAft>
              <a:buNone/>
            </a:pPr>
            <a:r>
              <a:t/>
            </a:r>
            <a:endParaRPr sz="1500">
              <a:solidFill>
                <a:schemeClr val="lt1"/>
              </a:solidFill>
              <a:latin typeface="Verdana"/>
              <a:ea typeface="Verdana"/>
              <a:cs typeface="Verdana"/>
              <a:sym typeface="Verdana"/>
            </a:endParaRPr>
          </a:p>
          <a:p>
            <a:pPr indent="0" lvl="0" marL="0" rtl="0" algn="l">
              <a:spcBef>
                <a:spcPts val="1600"/>
              </a:spcBef>
              <a:spcAft>
                <a:spcPts val="1600"/>
              </a:spcAft>
              <a:buNone/>
            </a:pPr>
            <a:r>
              <a:t/>
            </a:r>
            <a:endParaRPr sz="1500">
              <a:solidFill>
                <a:schemeClr val="lt1"/>
              </a:solidFill>
              <a:latin typeface="Verdana"/>
              <a:ea typeface="Verdana"/>
              <a:cs typeface="Verdana"/>
              <a:sym typeface="Verdan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type="title"/>
          </p:nvPr>
        </p:nvSpPr>
        <p:spPr>
          <a:xfrm>
            <a:off x="1286775" y="412500"/>
            <a:ext cx="56097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s"/>
              <a:t>Requerimientos técnicos</a:t>
            </a:r>
            <a:endParaRPr/>
          </a:p>
        </p:txBody>
      </p:sp>
      <p:sp>
        <p:nvSpPr>
          <p:cNvPr id="285" name="Google Shape;285;p25"/>
          <p:cNvSpPr txBox="1"/>
          <p:nvPr>
            <p:ph idx="1" type="body"/>
          </p:nvPr>
        </p:nvSpPr>
        <p:spPr>
          <a:xfrm>
            <a:off x="976825" y="1322625"/>
            <a:ext cx="6388200" cy="3767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FFFFFF"/>
              </a:buClr>
              <a:buSzPts val="1300"/>
              <a:buFont typeface="Verdana"/>
              <a:buChar char="➢"/>
            </a:pPr>
            <a:r>
              <a:rPr lang="es">
                <a:solidFill>
                  <a:srgbClr val="FFFFFF"/>
                </a:solidFill>
                <a:latin typeface="Verdana"/>
                <a:ea typeface="Verdana"/>
                <a:cs typeface="Verdana"/>
                <a:sym typeface="Verdana"/>
              </a:rPr>
              <a:t>Diseñar una antena que presente una importante reducción del S11 para la frecuencia de interés, que al ser banda X está entre 8.2 GHz a 12.4 GHz. </a:t>
            </a:r>
            <a:endParaRPr>
              <a:solidFill>
                <a:srgbClr val="FFFFFF"/>
              </a:solidFill>
              <a:latin typeface="Verdana"/>
              <a:ea typeface="Verdana"/>
              <a:cs typeface="Verdana"/>
              <a:sym typeface="Verdana"/>
            </a:endParaRPr>
          </a:p>
          <a:p>
            <a:pPr indent="-311150" lvl="0" marL="457200" rtl="0" algn="l">
              <a:spcBef>
                <a:spcPts val="1000"/>
              </a:spcBef>
              <a:spcAft>
                <a:spcPts val="0"/>
              </a:spcAft>
              <a:buClr>
                <a:srgbClr val="FFFFFF"/>
              </a:buClr>
              <a:buSzPts val="1300"/>
              <a:buFont typeface="Verdana"/>
              <a:buChar char="➢"/>
            </a:pPr>
            <a:r>
              <a:rPr lang="es">
                <a:solidFill>
                  <a:srgbClr val="FFFFFF"/>
                </a:solidFill>
                <a:latin typeface="Verdana"/>
                <a:ea typeface="Verdana"/>
                <a:cs typeface="Verdana"/>
                <a:sym typeface="Verdana"/>
              </a:rPr>
              <a:t>Debe presentar la menor cantidad de lóbulos de radiación secundarios que sea posible, al menos con una supresión de 30 dB.</a:t>
            </a:r>
            <a:endParaRPr>
              <a:solidFill>
                <a:srgbClr val="FFFFFF"/>
              </a:solidFill>
              <a:latin typeface="Verdana"/>
              <a:ea typeface="Verdana"/>
              <a:cs typeface="Verdana"/>
              <a:sym typeface="Verdana"/>
            </a:endParaRPr>
          </a:p>
          <a:p>
            <a:pPr indent="-311150" lvl="0" marL="457200" rtl="0" algn="l">
              <a:spcBef>
                <a:spcPts val="1000"/>
              </a:spcBef>
              <a:spcAft>
                <a:spcPts val="0"/>
              </a:spcAft>
              <a:buClr>
                <a:srgbClr val="FFFFFF"/>
              </a:buClr>
              <a:buSzPts val="1300"/>
              <a:buFont typeface="Verdana"/>
              <a:buChar char="➢"/>
            </a:pPr>
            <a:r>
              <a:rPr lang="es">
                <a:solidFill>
                  <a:srgbClr val="FFFFFF"/>
                </a:solidFill>
                <a:latin typeface="Verdana"/>
                <a:ea typeface="Verdana"/>
                <a:cs typeface="Verdana"/>
                <a:sym typeface="Verdana"/>
              </a:rPr>
              <a:t>Conexión mediante conector tipo N.</a:t>
            </a:r>
            <a:endParaRPr>
              <a:solidFill>
                <a:srgbClr val="FFFFFF"/>
              </a:solidFill>
              <a:latin typeface="Verdana"/>
              <a:ea typeface="Verdana"/>
              <a:cs typeface="Verdana"/>
              <a:sym typeface="Verdana"/>
            </a:endParaRPr>
          </a:p>
          <a:p>
            <a:pPr indent="-311150" lvl="0" marL="457200" rtl="0" algn="l">
              <a:spcBef>
                <a:spcPts val="1000"/>
              </a:spcBef>
              <a:spcAft>
                <a:spcPts val="0"/>
              </a:spcAft>
              <a:buClr>
                <a:srgbClr val="FFFFFF"/>
              </a:buClr>
              <a:buSzPts val="1300"/>
              <a:buFont typeface="Verdana"/>
              <a:buChar char="➢"/>
            </a:pPr>
            <a:r>
              <a:rPr lang="es">
                <a:solidFill>
                  <a:srgbClr val="FFFFFF"/>
                </a:solidFill>
                <a:latin typeface="Verdana"/>
                <a:ea typeface="Verdana"/>
                <a:cs typeface="Verdana"/>
                <a:sym typeface="Verdana"/>
              </a:rPr>
              <a:t>Determinar la correlación entre las medidas de la antena y la ganancia respecto a una fuente isotrópica (</a:t>
            </a:r>
            <a:r>
              <a:rPr lang="es">
                <a:latin typeface="Verdana"/>
                <a:ea typeface="Verdana"/>
                <a:cs typeface="Verdana"/>
                <a:sym typeface="Verdana"/>
              </a:rPr>
              <a:t>Lograr g</a:t>
            </a:r>
            <a:r>
              <a:rPr lang="es">
                <a:latin typeface="Verdana"/>
                <a:ea typeface="Verdana"/>
                <a:cs typeface="Verdana"/>
                <a:sym typeface="Verdana"/>
              </a:rPr>
              <a:t>anancia ≥ 20dBi)</a:t>
            </a:r>
            <a:endParaRPr>
              <a:solidFill>
                <a:srgbClr val="FFFFFF"/>
              </a:solidFill>
              <a:latin typeface="Verdana"/>
              <a:ea typeface="Verdana"/>
              <a:cs typeface="Verdana"/>
              <a:sym typeface="Verdana"/>
            </a:endParaRPr>
          </a:p>
          <a:p>
            <a:pPr indent="-311150" lvl="0" marL="457200" rtl="0" algn="l">
              <a:spcBef>
                <a:spcPts val="1000"/>
              </a:spcBef>
              <a:spcAft>
                <a:spcPts val="0"/>
              </a:spcAft>
              <a:buClr>
                <a:srgbClr val="FFFFFF"/>
              </a:buClr>
              <a:buSzPts val="1300"/>
              <a:buFont typeface="Verdana"/>
              <a:buChar char="➢"/>
            </a:pPr>
            <a:r>
              <a:rPr lang="es">
                <a:solidFill>
                  <a:srgbClr val="FFFFFF"/>
                </a:solidFill>
                <a:latin typeface="Verdana"/>
                <a:ea typeface="Verdana"/>
                <a:cs typeface="Verdana"/>
                <a:sym typeface="Verdana"/>
              </a:rPr>
              <a:t>Fabricar la antena mediante impresión en 3D (PLA o ABS) y probar distintos métodos de metalización para su prueba</a:t>
            </a:r>
            <a:endParaRPr>
              <a:solidFill>
                <a:srgbClr val="FFFFFF"/>
              </a:solidFill>
              <a:latin typeface="Verdana"/>
              <a:ea typeface="Verdana"/>
              <a:cs typeface="Verdana"/>
              <a:sym typeface="Verdana"/>
            </a:endParaRPr>
          </a:p>
          <a:p>
            <a:pPr indent="-311150" lvl="0" marL="457200" rtl="0" algn="l">
              <a:spcBef>
                <a:spcPts val="1000"/>
              </a:spcBef>
              <a:spcAft>
                <a:spcPts val="0"/>
              </a:spcAft>
              <a:buClr>
                <a:srgbClr val="FFFFFF"/>
              </a:buClr>
              <a:buSzPts val="1300"/>
              <a:buFont typeface="Verdana"/>
              <a:buChar char="➢"/>
            </a:pPr>
            <a:r>
              <a:rPr lang="es">
                <a:solidFill>
                  <a:srgbClr val="FFFFFF"/>
                </a:solidFill>
                <a:latin typeface="Verdana"/>
                <a:ea typeface="Verdana"/>
                <a:cs typeface="Verdana"/>
                <a:sym typeface="Verdana"/>
              </a:rPr>
              <a:t>Medición mediante VNA de los distintos parámetros de la antena fabricada.</a:t>
            </a:r>
            <a:endParaRPr>
              <a:solidFill>
                <a:srgbClr val="FFFFFF"/>
              </a:solidFill>
              <a:latin typeface="Verdana"/>
              <a:ea typeface="Verdana"/>
              <a:cs typeface="Verdana"/>
              <a:sym typeface="Verdana"/>
            </a:endParaRPr>
          </a:p>
          <a:p>
            <a:pPr indent="0" lvl="0" marL="0" rtl="0" algn="l">
              <a:spcBef>
                <a:spcPts val="1000"/>
              </a:spcBef>
              <a:spcAft>
                <a:spcPts val="1600"/>
              </a:spcAft>
              <a:buNone/>
            </a:pPr>
            <a:r>
              <a:t/>
            </a:r>
            <a:endParaRPr sz="1200">
              <a:solidFill>
                <a:srgbClr val="FFFFFF"/>
              </a:solidFill>
            </a:endParaRPr>
          </a:p>
        </p:txBody>
      </p:sp>
      <p:pic>
        <p:nvPicPr>
          <p:cNvPr id="286" name="Google Shape;286;p25"/>
          <p:cNvPicPr preferRelativeResize="0"/>
          <p:nvPr/>
        </p:nvPicPr>
        <p:blipFill rotWithShape="1">
          <a:blip r:embed="rId3">
            <a:alphaModFix/>
          </a:blip>
          <a:srcRect b="4740" l="32182" r="18713" t="-4740"/>
          <a:stretch/>
        </p:blipFill>
        <p:spPr>
          <a:xfrm rot="10800000">
            <a:off x="5465650" y="-112200"/>
            <a:ext cx="3844200" cy="3570300"/>
          </a:xfrm>
          <a:prstGeom prst="rtTriangl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